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embeddings/oleObject1.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0" r:id="rId2"/>
  </p:sldMasterIdLst>
  <p:notesMasterIdLst>
    <p:notesMasterId r:id="rId56"/>
  </p:notesMasterIdLst>
  <p:handoutMasterIdLst>
    <p:handoutMasterId r:id="rId57"/>
  </p:handoutMasterIdLst>
  <p:sldIdLst>
    <p:sldId id="258" r:id="rId3"/>
    <p:sldId id="325" r:id="rId4"/>
    <p:sldId id="314" r:id="rId5"/>
    <p:sldId id="315" r:id="rId6"/>
    <p:sldId id="316" r:id="rId7"/>
    <p:sldId id="317" r:id="rId8"/>
    <p:sldId id="318" r:id="rId9"/>
    <p:sldId id="319" r:id="rId10"/>
    <p:sldId id="320" r:id="rId11"/>
    <p:sldId id="259" r:id="rId12"/>
    <p:sldId id="323" r:id="rId13"/>
    <p:sldId id="324" r:id="rId14"/>
    <p:sldId id="269" r:id="rId15"/>
    <p:sldId id="326" r:id="rId16"/>
    <p:sldId id="270" r:id="rId17"/>
    <p:sldId id="271" r:id="rId18"/>
    <p:sldId id="327" r:id="rId19"/>
    <p:sldId id="328" r:id="rId20"/>
    <p:sldId id="329" r:id="rId21"/>
    <p:sldId id="272" r:id="rId22"/>
    <p:sldId id="274" r:id="rId23"/>
    <p:sldId id="275" r:id="rId24"/>
    <p:sldId id="276" r:id="rId25"/>
    <p:sldId id="330" r:id="rId26"/>
    <p:sldId id="273" r:id="rId27"/>
    <p:sldId id="331" r:id="rId28"/>
    <p:sldId id="332" r:id="rId29"/>
    <p:sldId id="278" r:id="rId30"/>
    <p:sldId id="333" r:id="rId31"/>
    <p:sldId id="337" r:id="rId32"/>
    <p:sldId id="279" r:id="rId33"/>
    <p:sldId id="280" r:id="rId34"/>
    <p:sldId id="341" r:id="rId35"/>
    <p:sldId id="281" r:id="rId36"/>
    <p:sldId id="283" r:id="rId37"/>
    <p:sldId id="284" r:id="rId38"/>
    <p:sldId id="286" r:id="rId39"/>
    <p:sldId id="285" r:id="rId40"/>
    <p:sldId id="338" r:id="rId41"/>
    <p:sldId id="339" r:id="rId42"/>
    <p:sldId id="342" r:id="rId43"/>
    <p:sldId id="343" r:id="rId44"/>
    <p:sldId id="349" r:id="rId45"/>
    <p:sldId id="353" r:id="rId46"/>
    <p:sldId id="354" r:id="rId47"/>
    <p:sldId id="355" r:id="rId48"/>
    <p:sldId id="356" r:id="rId49"/>
    <p:sldId id="357" r:id="rId50"/>
    <p:sldId id="358" r:id="rId51"/>
    <p:sldId id="359" r:id="rId52"/>
    <p:sldId id="360" r:id="rId53"/>
    <p:sldId id="361" r:id="rId54"/>
    <p:sldId id="350" r:id="rId55"/>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1pPr>
    <a:lvl2pPr marL="4572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2pPr>
    <a:lvl3pPr marL="9144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3pPr>
    <a:lvl4pPr marL="13716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4pPr>
    <a:lvl5pPr marL="1828800" algn="l" defTabSz="457200" rtl="0" fontAlgn="base">
      <a:spcBef>
        <a:spcPct val="0"/>
      </a:spcBef>
      <a:spcAft>
        <a:spcPct val="0"/>
      </a:spcAft>
      <a:defRPr kern="1200">
        <a:solidFill>
          <a:schemeClr val="tx1"/>
        </a:solidFill>
        <a:latin typeface="Arial" charset="0"/>
        <a:ea typeface="ＭＳ Ｐゴシック" charset="0"/>
        <a:cs typeface="ＭＳ Ｐゴシック" charset="0"/>
      </a:defRPr>
    </a:lvl5pPr>
    <a:lvl6pPr marL="2286000" algn="l" defTabSz="457200" rtl="0" eaLnBrk="1" latinLnBrk="0" hangingPunct="1">
      <a:defRPr kern="1200">
        <a:solidFill>
          <a:schemeClr val="tx1"/>
        </a:solidFill>
        <a:latin typeface="Arial" charset="0"/>
        <a:ea typeface="ＭＳ Ｐゴシック" charset="0"/>
        <a:cs typeface="ＭＳ Ｐゴシック" charset="0"/>
      </a:defRPr>
    </a:lvl6pPr>
    <a:lvl7pPr marL="2743200" algn="l" defTabSz="457200" rtl="0" eaLnBrk="1" latinLnBrk="0" hangingPunct="1">
      <a:defRPr kern="1200">
        <a:solidFill>
          <a:schemeClr val="tx1"/>
        </a:solidFill>
        <a:latin typeface="Arial" charset="0"/>
        <a:ea typeface="ＭＳ Ｐゴシック" charset="0"/>
        <a:cs typeface="ＭＳ Ｐゴシック" charset="0"/>
      </a:defRPr>
    </a:lvl7pPr>
    <a:lvl8pPr marL="3200400" algn="l" defTabSz="457200" rtl="0" eaLnBrk="1" latinLnBrk="0" hangingPunct="1">
      <a:defRPr kern="1200">
        <a:solidFill>
          <a:schemeClr val="tx1"/>
        </a:solidFill>
        <a:latin typeface="Arial" charset="0"/>
        <a:ea typeface="ＭＳ Ｐゴシック" charset="0"/>
        <a:cs typeface="ＭＳ Ｐゴシック" charset="0"/>
      </a:defRPr>
    </a:lvl8pPr>
    <a:lvl9pPr marL="3657600" algn="l" defTabSz="457200" rtl="0" eaLnBrk="1" latinLnBrk="0" hangingPunct="1">
      <a:defRPr kern="1200">
        <a:solidFill>
          <a:schemeClr val="tx1"/>
        </a:solidFill>
        <a:latin typeface="Arial" charset="0"/>
        <a:ea typeface="ＭＳ Ｐゴシック" charset="0"/>
        <a:cs typeface="ＭＳ Ｐゴシック"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28"/>
    <a:srgbClr val="000032"/>
    <a:srgbClr val="222268"/>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napToObjects="1">
      <p:cViewPr varScale="1">
        <p:scale>
          <a:sx n="87" d="100"/>
          <a:sy n="87" d="100"/>
        </p:scale>
        <p:origin x="-96" y="-40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notesMaster" Target="notesMasters/notesMaster1.xml"/><Relationship Id="rId57" Type="http://schemas.openxmlformats.org/officeDocument/2006/relationships/handoutMaster" Target="handoutMasters/handoutMaster1.xml"/><Relationship Id="rId58" Type="http://schemas.openxmlformats.org/officeDocument/2006/relationships/printerSettings" Target="printerSettings/printerSettings1.bin"/><Relationship Id="rId59" Type="http://schemas.openxmlformats.org/officeDocument/2006/relationships/presProps" Target="presProps.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60" Type="http://schemas.openxmlformats.org/officeDocument/2006/relationships/viewProps" Target="viewProps.xml"/><Relationship Id="rId61" Type="http://schemas.openxmlformats.org/officeDocument/2006/relationships/theme" Target="theme/theme1.xml"/><Relationship Id="rId62" Type="http://schemas.openxmlformats.org/officeDocument/2006/relationships/tableStyles" Target="tableStyles.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E6779F56-32C9-3743-BCCD-D03A8A88331A}" type="datetime1">
              <a:rPr lang="en-US"/>
              <a:pPr>
                <a:defRPr/>
              </a:pPr>
              <a:t>2/12/2014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91CCA0FA-B0AD-484E-A2EA-BA9DF2178D57}" type="slidenum">
              <a:rPr lang="en-US"/>
              <a:pPr>
                <a:defRPr/>
              </a:pPr>
              <a:t>‹#›</a:t>
            </a:fld>
            <a:endParaRPr lang="en-US"/>
          </a:p>
        </p:txBody>
      </p:sp>
    </p:spTree>
    <p:extLst>
      <p:ext uri="{BB962C8B-B14F-4D97-AF65-F5344CB8AC3E}">
        <p14:creationId xmlns:p14="http://schemas.microsoft.com/office/powerpoint/2010/main" val="111571897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charset="0"/>
              </a:defRPr>
            </a:lvl1pPr>
          </a:lstStyle>
          <a:p>
            <a:pPr>
              <a:defRPr/>
            </a:pPr>
            <a:fld id="{8235A064-F9F1-A146-9E1D-CEA1DF172DD6}" type="datetime1">
              <a:rPr lang="en-US"/>
              <a:pPr>
                <a:defRPr/>
              </a:pPr>
              <a:t>2/12/2014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AU" noProof="0"/>
              <a:t>Click to edit Master text styles</a:t>
            </a:r>
          </a:p>
          <a:p>
            <a:pPr lvl="1"/>
            <a:r>
              <a:rPr lang="en-AU" noProof="0"/>
              <a:t>Second level</a:t>
            </a:r>
          </a:p>
          <a:p>
            <a:pPr lvl="2"/>
            <a:r>
              <a:rPr lang="en-AU" noProof="0"/>
              <a:t>Third level</a:t>
            </a:r>
          </a:p>
          <a:p>
            <a:pPr lvl="3"/>
            <a:r>
              <a:rPr lang="en-AU" noProof="0"/>
              <a:t>Fourth level</a:t>
            </a:r>
          </a:p>
          <a:p>
            <a:pPr lvl="4"/>
            <a:r>
              <a:rPr lang="en-AU"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charset="0"/>
              </a:defRPr>
            </a:lvl1pPr>
          </a:lstStyle>
          <a:p>
            <a:pPr>
              <a:defRPr/>
            </a:pPr>
            <a:fld id="{D9698F44-985D-E042-BE76-C756379EBF78}" type="slidenum">
              <a:rPr lang="en-US"/>
              <a:pPr>
                <a:defRPr/>
              </a:pPr>
              <a:t>‹#›</a:t>
            </a:fld>
            <a:endParaRPr lang="en-US"/>
          </a:p>
        </p:txBody>
      </p:sp>
    </p:spTree>
    <p:extLst>
      <p:ext uri="{BB962C8B-B14F-4D97-AF65-F5344CB8AC3E}">
        <p14:creationId xmlns:p14="http://schemas.microsoft.com/office/powerpoint/2010/main" val="3687930195"/>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5"/>
          </p:nvPr>
        </p:nvSpPr>
        <p:spPr/>
        <p:txBody>
          <a:bodyPr/>
          <a:lstStyle/>
          <a:p>
            <a:pPr>
              <a:defRPr/>
            </a:pPr>
            <a:fld id="{8EE3ECE4-EBBB-A344-B54F-AC50333502D5}" type="slidenum">
              <a:rPr lang="en-US"/>
              <a:pPr>
                <a:defRPr/>
              </a:pPr>
              <a:t>21</a:t>
            </a:fld>
            <a:endParaRPr lang="en-US"/>
          </a:p>
        </p:txBody>
      </p:sp>
      <p:sp>
        <p:nvSpPr>
          <p:cNvPr id="4915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9156"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6" descr="LCT-small.jpe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57150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0" y="1898801"/>
            <a:ext cx="9144000" cy="3080834"/>
          </a:xfrm>
        </p:spPr>
        <p:txBody>
          <a:bodyPr/>
          <a:lstStyle/>
          <a:p>
            <a:r>
              <a:rPr lang="en-AU" dirty="0" smtClean="0"/>
              <a:t>Click to edit Master title style</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A19340DF-CFDC-224C-9016-4BF19BF186ED}" type="slidenum">
              <a:rPr lang="en-US"/>
              <a:pPr>
                <a:defRPr/>
              </a:pPr>
              <a:t>‹#›</a:t>
            </a:fld>
            <a:endParaRPr lang="en-US"/>
          </a:p>
        </p:txBody>
      </p:sp>
    </p:spTree>
    <p:extLst>
      <p:ext uri="{BB962C8B-B14F-4D97-AF65-F5344CB8AC3E}">
        <p14:creationId xmlns:p14="http://schemas.microsoft.com/office/powerpoint/2010/main" val="40288373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A0F1CDC6-1A0A-0749-AFFB-35D64D8E1520}" type="slidenum">
              <a:rPr lang="en-US"/>
              <a:pPr>
                <a:defRPr/>
              </a:pPr>
              <a:t>‹#›</a:t>
            </a:fld>
            <a:endParaRPr lang="en-US"/>
          </a:p>
        </p:txBody>
      </p:sp>
    </p:spTree>
    <p:extLst>
      <p:ext uri="{BB962C8B-B14F-4D97-AF65-F5344CB8AC3E}">
        <p14:creationId xmlns:p14="http://schemas.microsoft.com/office/powerpoint/2010/main" val="19451709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D4471E6A-38ED-104D-A805-7305C39D489A}" type="slidenum">
              <a:rPr lang="en-US"/>
              <a:pPr>
                <a:defRPr/>
              </a:pPr>
              <a:t>‹#›</a:t>
            </a:fld>
            <a:endParaRPr lang="en-US"/>
          </a:p>
        </p:txBody>
      </p:sp>
    </p:spTree>
    <p:extLst>
      <p:ext uri="{BB962C8B-B14F-4D97-AF65-F5344CB8AC3E}">
        <p14:creationId xmlns:p14="http://schemas.microsoft.com/office/powerpoint/2010/main" val="309660694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a:xfrm>
            <a:off x="1828800" y="1219200"/>
            <a:ext cx="7162800" cy="4876800"/>
          </a:xfrm>
          <a:prstGeom prst="rect">
            <a:avLst/>
          </a:prstGeo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Rectangle 5"/>
          <p:cNvSpPr>
            <a:spLocks noGrp="1" noChangeArrowheads="1"/>
          </p:cNvSpPr>
          <p:nvPr>
            <p:ph type="ftr" sz="quarter" idx="10"/>
          </p:nvPr>
        </p:nvSpPr>
        <p:spPr/>
        <p:txBody>
          <a:bodyPr/>
          <a:lstStyle>
            <a:lvl1pPr>
              <a:defRPr/>
            </a:lvl1pPr>
          </a:lstStyle>
          <a:p>
            <a:pPr>
              <a:defRPr/>
            </a:pPr>
            <a:r>
              <a:rPr lang="en-US"/>
              <a:t>www.legitimationcodetheory.com</a:t>
            </a:r>
          </a:p>
        </p:txBody>
      </p:sp>
      <p:sp>
        <p:nvSpPr>
          <p:cNvPr id="5" name="Rectangle 6"/>
          <p:cNvSpPr>
            <a:spLocks noGrp="1" noChangeArrowheads="1"/>
          </p:cNvSpPr>
          <p:nvPr>
            <p:ph type="sldNum" sz="quarter" idx="11"/>
          </p:nvPr>
        </p:nvSpPr>
        <p:spPr/>
        <p:txBody>
          <a:bodyPr/>
          <a:lstStyle>
            <a:lvl1pPr>
              <a:defRPr/>
            </a:lvl1pPr>
          </a:lstStyle>
          <a:p>
            <a:pPr>
              <a:defRPr/>
            </a:pPr>
            <a:fld id="{C02D2F4B-C5F7-7742-8154-C94A9D6871A4}" type="slidenum">
              <a:rPr lang="en-US"/>
              <a:pPr>
                <a:defRPr/>
              </a:pPr>
              <a:t>‹#›</a:t>
            </a:fld>
            <a:endParaRPr lang="en-US"/>
          </a:p>
        </p:txBody>
      </p:sp>
    </p:spTree>
    <p:extLst>
      <p:ext uri="{BB962C8B-B14F-4D97-AF65-F5344CB8AC3E}">
        <p14:creationId xmlns:p14="http://schemas.microsoft.com/office/powerpoint/2010/main" val="335282628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E2B917A8-301D-814A-BACC-C0763717F77D}" type="slidenum">
              <a:rPr lang="en-US"/>
              <a:pPr>
                <a:defRPr/>
              </a:pPr>
              <a:t>‹#›</a:t>
            </a:fld>
            <a:endParaRPr lang="en-US"/>
          </a:p>
        </p:txBody>
      </p:sp>
    </p:spTree>
    <p:extLst>
      <p:ext uri="{BB962C8B-B14F-4D97-AF65-F5344CB8AC3E}">
        <p14:creationId xmlns:p14="http://schemas.microsoft.com/office/powerpoint/2010/main" val="1082096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DBE71FCC-D18C-4941-8837-60A23DE03E15}" type="slidenum">
              <a:rPr lang="en-US"/>
              <a:pPr>
                <a:defRPr/>
              </a:pPr>
              <a:t>‹#›</a:t>
            </a:fld>
            <a:endParaRPr lang="en-US"/>
          </a:p>
        </p:txBody>
      </p:sp>
    </p:spTree>
    <p:extLst>
      <p:ext uri="{BB962C8B-B14F-4D97-AF65-F5344CB8AC3E}">
        <p14:creationId xmlns:p14="http://schemas.microsoft.com/office/powerpoint/2010/main" val="23009965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E2443F0A-E44C-8841-A67F-31F2A074D975}" type="slidenum">
              <a:rPr lang="en-US"/>
              <a:pPr>
                <a:defRPr/>
              </a:pPr>
              <a:t>‹#›</a:t>
            </a:fld>
            <a:endParaRPr lang="en-US"/>
          </a:p>
        </p:txBody>
      </p:sp>
    </p:spTree>
    <p:extLst>
      <p:ext uri="{BB962C8B-B14F-4D97-AF65-F5344CB8AC3E}">
        <p14:creationId xmlns:p14="http://schemas.microsoft.com/office/powerpoint/2010/main" val="262299586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39B52B9B-E3B9-7A43-A873-3F6718818EA4}" type="slidenum">
              <a:rPr lang="en-US"/>
              <a:pPr>
                <a:defRPr/>
              </a:pPr>
              <a:t>‹#›</a:t>
            </a:fld>
            <a:endParaRPr lang="en-US"/>
          </a:p>
        </p:txBody>
      </p:sp>
    </p:spTree>
    <p:extLst>
      <p:ext uri="{BB962C8B-B14F-4D97-AF65-F5344CB8AC3E}">
        <p14:creationId xmlns:p14="http://schemas.microsoft.com/office/powerpoint/2010/main" val="40598053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9" name="Slide Number Placeholder 5"/>
          <p:cNvSpPr>
            <a:spLocks noGrp="1"/>
          </p:cNvSpPr>
          <p:nvPr>
            <p:ph type="sldNum" sz="quarter" idx="12"/>
          </p:nvPr>
        </p:nvSpPr>
        <p:spPr/>
        <p:txBody>
          <a:bodyPr/>
          <a:lstStyle>
            <a:lvl1pPr>
              <a:defRPr/>
            </a:lvl1pPr>
          </a:lstStyle>
          <a:p>
            <a:pPr>
              <a:defRPr/>
            </a:pPr>
            <a:fld id="{62BD58A8-EDA0-474D-ABB0-DF81722C5E27}" type="slidenum">
              <a:rPr lang="en-US"/>
              <a:pPr>
                <a:defRPr/>
              </a:pPr>
              <a:t>‹#›</a:t>
            </a:fld>
            <a:endParaRPr lang="en-US"/>
          </a:p>
        </p:txBody>
      </p:sp>
    </p:spTree>
    <p:extLst>
      <p:ext uri="{BB962C8B-B14F-4D97-AF65-F5344CB8AC3E}">
        <p14:creationId xmlns:p14="http://schemas.microsoft.com/office/powerpoint/2010/main" val="244621820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5" name="Slide Number Placeholder 5"/>
          <p:cNvSpPr>
            <a:spLocks noGrp="1"/>
          </p:cNvSpPr>
          <p:nvPr>
            <p:ph type="sldNum" sz="quarter" idx="12"/>
          </p:nvPr>
        </p:nvSpPr>
        <p:spPr/>
        <p:txBody>
          <a:bodyPr/>
          <a:lstStyle>
            <a:lvl1pPr>
              <a:defRPr/>
            </a:lvl1pPr>
          </a:lstStyle>
          <a:p>
            <a:pPr>
              <a:defRPr/>
            </a:pPr>
            <a:fld id="{BAF07650-48EA-A749-8E5A-9FC66F1A1B6F}" type="slidenum">
              <a:rPr lang="en-US"/>
              <a:pPr>
                <a:defRPr/>
              </a:pPr>
              <a:t>‹#›</a:t>
            </a:fld>
            <a:endParaRPr lang="en-US"/>
          </a:p>
        </p:txBody>
      </p:sp>
    </p:spTree>
    <p:extLst>
      <p:ext uri="{BB962C8B-B14F-4D97-AF65-F5344CB8AC3E}">
        <p14:creationId xmlns:p14="http://schemas.microsoft.com/office/powerpoint/2010/main" val="32271409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4" name="Slide Number Placeholder 5"/>
          <p:cNvSpPr>
            <a:spLocks noGrp="1"/>
          </p:cNvSpPr>
          <p:nvPr>
            <p:ph type="sldNum" sz="quarter" idx="12"/>
          </p:nvPr>
        </p:nvSpPr>
        <p:spPr/>
        <p:txBody>
          <a:bodyPr/>
          <a:lstStyle>
            <a:lvl1pPr>
              <a:defRPr/>
            </a:lvl1pPr>
          </a:lstStyle>
          <a:p>
            <a:pPr>
              <a:defRPr/>
            </a:pPr>
            <a:fld id="{CB51F425-6580-3140-8BF5-49825E3CF6BF}" type="slidenum">
              <a:rPr lang="en-US"/>
              <a:pPr>
                <a:defRPr/>
              </a:pPr>
              <a:t>‹#›</a:t>
            </a:fld>
            <a:endParaRPr lang="en-US"/>
          </a:p>
        </p:txBody>
      </p:sp>
    </p:spTree>
    <p:extLst>
      <p:ext uri="{BB962C8B-B14F-4D97-AF65-F5344CB8AC3E}">
        <p14:creationId xmlns:p14="http://schemas.microsoft.com/office/powerpoint/2010/main" val="41660999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6" descr="LCTlogo.jp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74613"/>
            <a:ext cx="1127125" cy="1106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1269937" y="162133"/>
            <a:ext cx="7619452" cy="1018562"/>
          </a:xfrm>
          <a:noFill/>
          <a:effectLst/>
        </p:spPr>
        <p:txBody>
          <a:bodyPr/>
          <a:lstStyle>
            <a:lvl1pPr algn="ctr">
              <a:defRPr>
                <a:solidFill>
                  <a:schemeClr val="tx2"/>
                </a:solidFill>
                <a:latin typeface="+mn-lt"/>
              </a:defRPr>
            </a:lvl1pPr>
          </a:lstStyle>
          <a:p>
            <a:r>
              <a:rPr lang="en-AU" dirty="0" smtClean="0"/>
              <a:t>Click to edit Master title style</a:t>
            </a:r>
            <a:endParaRPr lang="en-US" dirty="0"/>
          </a:p>
        </p:txBody>
      </p:sp>
      <p:sp>
        <p:nvSpPr>
          <p:cNvPr id="3" name="Content Placeholder 2"/>
          <p:cNvSpPr>
            <a:spLocks noGrp="1"/>
          </p:cNvSpPr>
          <p:nvPr>
            <p:ph idx="1"/>
          </p:nvPr>
        </p:nvSpPr>
        <p:spPr>
          <a:xfrm>
            <a:off x="1269936" y="1342102"/>
            <a:ext cx="7620064" cy="4784062"/>
          </a:xfrm>
          <a:prstGeom prst="rect">
            <a:avLst/>
          </a:prstGeo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2" name="Content Placeholder 11"/>
          <p:cNvSpPr>
            <a:spLocks noGrp="1"/>
          </p:cNvSpPr>
          <p:nvPr>
            <p:ph sz="quarter" idx="13"/>
          </p:nvPr>
        </p:nvSpPr>
        <p:spPr>
          <a:xfrm>
            <a:off x="0" y="1180695"/>
            <a:ext cx="1127125" cy="5677305"/>
          </a:xfrm>
          <a:prstGeom prst="rect">
            <a:avLst/>
          </a:prstGeom>
          <a:gradFill flip="none" rotWithShape="1">
            <a:gsLst>
              <a:gs pos="40000">
                <a:srgbClr val="000032"/>
              </a:gs>
              <a:gs pos="100000">
                <a:srgbClr val="FFFFFF"/>
              </a:gs>
            </a:gsLst>
            <a:lin ang="16200000" scaled="0"/>
            <a:tileRect/>
          </a:gradFill>
        </p:spPr>
        <p:txBody>
          <a:bodyPr vert="horz"/>
          <a:lstStyle>
            <a:lvl1pPr>
              <a:buNone/>
              <a:defRPr>
                <a:solidFill>
                  <a:schemeClr val="bg1"/>
                </a:solidFill>
              </a:defRPr>
            </a:lvl1pPr>
          </a:lstStyle>
          <a:p>
            <a:pPr lvl="0"/>
            <a:endParaRPr lang="en-US" dirty="0"/>
          </a:p>
        </p:txBody>
      </p:sp>
      <p:sp>
        <p:nvSpPr>
          <p:cNvPr id="6" name="Footer Placeholder 4"/>
          <p:cNvSpPr>
            <a:spLocks noGrp="1"/>
          </p:cNvSpPr>
          <p:nvPr>
            <p:ph type="ftr" sz="quarter" idx="14"/>
          </p:nvPr>
        </p:nvSpPr>
        <p:spPr>
          <a:xfrm>
            <a:off x="1270000" y="6356350"/>
            <a:ext cx="2752725" cy="365125"/>
          </a:xfrm>
        </p:spPr>
        <p:txBody>
          <a:bodyPr/>
          <a:lstStyle>
            <a:lvl1pPr algn="l">
              <a:defRPr sz="1400">
                <a:solidFill>
                  <a:schemeClr val="tx2"/>
                </a:solidFill>
              </a:defRPr>
            </a:lvl1pPr>
          </a:lstStyle>
          <a:p>
            <a:pPr>
              <a:defRPr/>
            </a:pPr>
            <a:r>
              <a:rPr lang="en-US"/>
              <a:t>www.legitimationcodetheory.com</a:t>
            </a:r>
          </a:p>
        </p:txBody>
      </p:sp>
      <p:sp>
        <p:nvSpPr>
          <p:cNvPr id="7" name="Slide Number Placeholder 5"/>
          <p:cNvSpPr>
            <a:spLocks noGrp="1"/>
          </p:cNvSpPr>
          <p:nvPr>
            <p:ph type="sldNum" sz="quarter" idx="15"/>
          </p:nvPr>
        </p:nvSpPr>
        <p:spPr>
          <a:xfrm>
            <a:off x="6756400" y="6356350"/>
            <a:ext cx="2133600" cy="365125"/>
          </a:xfrm>
        </p:spPr>
        <p:txBody>
          <a:bodyPr/>
          <a:lstStyle>
            <a:lvl1pPr>
              <a:defRPr>
                <a:solidFill>
                  <a:srgbClr val="09213B"/>
                </a:solidFill>
              </a:defRPr>
            </a:lvl1pPr>
          </a:lstStyle>
          <a:p>
            <a:pPr>
              <a:defRPr/>
            </a:pPr>
            <a:fld id="{EBBE320A-12EF-5A47-803A-0C44D0D963C6}" type="slidenum">
              <a:rPr lang="en-US"/>
              <a:pPr>
                <a:defRPr/>
              </a:pPr>
              <a:t>‹#›</a:t>
            </a:fld>
            <a:endParaRPr lang="en-US"/>
          </a:p>
        </p:txBody>
      </p:sp>
    </p:spTree>
    <p:extLst>
      <p:ext uri="{BB962C8B-B14F-4D97-AF65-F5344CB8AC3E}">
        <p14:creationId xmlns:p14="http://schemas.microsoft.com/office/powerpoint/2010/main" val="41483066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7B88F816-4325-CE4B-9FCB-E730E661A79A}" type="slidenum">
              <a:rPr lang="en-US"/>
              <a:pPr>
                <a:defRPr/>
              </a:pPr>
              <a:t>‹#›</a:t>
            </a:fld>
            <a:endParaRPr lang="en-US"/>
          </a:p>
        </p:txBody>
      </p:sp>
    </p:spTree>
    <p:extLst>
      <p:ext uri="{BB962C8B-B14F-4D97-AF65-F5344CB8AC3E}">
        <p14:creationId xmlns:p14="http://schemas.microsoft.com/office/powerpoint/2010/main" val="261918488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B8B2338C-E892-0444-9605-412F4055133B}" type="slidenum">
              <a:rPr lang="en-US"/>
              <a:pPr>
                <a:defRPr/>
              </a:pPr>
              <a:t>‹#›</a:t>
            </a:fld>
            <a:endParaRPr lang="en-US"/>
          </a:p>
        </p:txBody>
      </p:sp>
    </p:spTree>
    <p:extLst>
      <p:ext uri="{BB962C8B-B14F-4D97-AF65-F5344CB8AC3E}">
        <p14:creationId xmlns:p14="http://schemas.microsoft.com/office/powerpoint/2010/main" val="12619725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5B98B9DA-F114-5E47-B71C-BE7D89047874}" type="slidenum">
              <a:rPr lang="en-US"/>
              <a:pPr>
                <a:defRPr/>
              </a:pPr>
              <a:t>‹#›</a:t>
            </a:fld>
            <a:endParaRPr lang="en-US"/>
          </a:p>
        </p:txBody>
      </p:sp>
    </p:spTree>
    <p:extLst>
      <p:ext uri="{BB962C8B-B14F-4D97-AF65-F5344CB8AC3E}">
        <p14:creationId xmlns:p14="http://schemas.microsoft.com/office/powerpoint/2010/main" val="36083275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4205216A-BD4E-0842-84E4-EA53C27D1172}" type="slidenum">
              <a:rPr lang="en-US"/>
              <a:pPr>
                <a:defRPr/>
              </a:pPr>
              <a:t>‹#›</a:t>
            </a:fld>
            <a:endParaRPr lang="en-US"/>
          </a:p>
        </p:txBody>
      </p:sp>
    </p:spTree>
    <p:extLst>
      <p:ext uri="{BB962C8B-B14F-4D97-AF65-F5344CB8AC3E}">
        <p14:creationId xmlns:p14="http://schemas.microsoft.com/office/powerpoint/2010/main" val="1932799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1409AD4B-0CBA-F046-B92C-F1C447D118BB}" type="slidenum">
              <a:rPr lang="en-US"/>
              <a:pPr>
                <a:defRPr/>
              </a:pPr>
              <a:t>‹#›</a:t>
            </a:fld>
            <a:endParaRPr lang="en-US"/>
          </a:p>
        </p:txBody>
      </p:sp>
    </p:spTree>
    <p:extLst>
      <p:ext uri="{BB962C8B-B14F-4D97-AF65-F5344CB8AC3E}">
        <p14:creationId xmlns:p14="http://schemas.microsoft.com/office/powerpoint/2010/main" val="32966143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70EDF9B5-4DA6-DC40-9F07-51B6251F91D5}" type="slidenum">
              <a:rPr lang="en-US"/>
              <a:pPr>
                <a:defRPr/>
              </a:pPr>
              <a:t>‹#›</a:t>
            </a:fld>
            <a:endParaRPr lang="en-US"/>
          </a:p>
        </p:txBody>
      </p:sp>
    </p:spTree>
    <p:extLst>
      <p:ext uri="{BB962C8B-B14F-4D97-AF65-F5344CB8AC3E}">
        <p14:creationId xmlns:p14="http://schemas.microsoft.com/office/powerpoint/2010/main" val="30010150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9" name="Slide Number Placeholder 5"/>
          <p:cNvSpPr>
            <a:spLocks noGrp="1"/>
          </p:cNvSpPr>
          <p:nvPr>
            <p:ph type="sldNum" sz="quarter" idx="12"/>
          </p:nvPr>
        </p:nvSpPr>
        <p:spPr/>
        <p:txBody>
          <a:bodyPr/>
          <a:lstStyle>
            <a:lvl1pPr>
              <a:defRPr/>
            </a:lvl1pPr>
          </a:lstStyle>
          <a:p>
            <a:pPr>
              <a:defRPr/>
            </a:pPr>
            <a:fld id="{13FD662E-51E6-DE4E-A56F-235031725DEF}" type="slidenum">
              <a:rPr lang="en-US"/>
              <a:pPr>
                <a:defRPr/>
              </a:pPr>
              <a:t>‹#›</a:t>
            </a:fld>
            <a:endParaRPr lang="en-US"/>
          </a:p>
        </p:txBody>
      </p:sp>
    </p:spTree>
    <p:extLst>
      <p:ext uri="{BB962C8B-B14F-4D97-AF65-F5344CB8AC3E}">
        <p14:creationId xmlns:p14="http://schemas.microsoft.com/office/powerpoint/2010/main" val="1251049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5" name="Slide Number Placeholder 5"/>
          <p:cNvSpPr>
            <a:spLocks noGrp="1"/>
          </p:cNvSpPr>
          <p:nvPr>
            <p:ph type="sldNum" sz="quarter" idx="12"/>
          </p:nvPr>
        </p:nvSpPr>
        <p:spPr/>
        <p:txBody>
          <a:bodyPr/>
          <a:lstStyle>
            <a:lvl1pPr>
              <a:defRPr/>
            </a:lvl1pPr>
          </a:lstStyle>
          <a:p>
            <a:pPr>
              <a:defRPr/>
            </a:pPr>
            <a:fld id="{1A155B19-796E-8D40-85B8-44DD8A95A5E6}" type="slidenum">
              <a:rPr lang="en-US"/>
              <a:pPr>
                <a:defRPr/>
              </a:pPr>
              <a:t>‹#›</a:t>
            </a:fld>
            <a:endParaRPr lang="en-US"/>
          </a:p>
        </p:txBody>
      </p:sp>
    </p:spTree>
    <p:extLst>
      <p:ext uri="{BB962C8B-B14F-4D97-AF65-F5344CB8AC3E}">
        <p14:creationId xmlns:p14="http://schemas.microsoft.com/office/powerpoint/2010/main" val="26140861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4" name="Slide Number Placeholder 5"/>
          <p:cNvSpPr>
            <a:spLocks noGrp="1"/>
          </p:cNvSpPr>
          <p:nvPr>
            <p:ph type="sldNum" sz="quarter" idx="12"/>
          </p:nvPr>
        </p:nvSpPr>
        <p:spPr/>
        <p:txBody>
          <a:bodyPr/>
          <a:lstStyle>
            <a:lvl1pPr>
              <a:defRPr/>
            </a:lvl1pPr>
          </a:lstStyle>
          <a:p>
            <a:pPr>
              <a:defRPr/>
            </a:pPr>
            <a:fld id="{B87F2CFA-52A8-1342-9115-58397F5A52BF}" type="slidenum">
              <a:rPr lang="en-US"/>
              <a:pPr>
                <a:defRPr/>
              </a:pPr>
              <a:t>‹#›</a:t>
            </a:fld>
            <a:endParaRPr lang="en-US"/>
          </a:p>
        </p:txBody>
      </p:sp>
    </p:spTree>
    <p:extLst>
      <p:ext uri="{BB962C8B-B14F-4D97-AF65-F5344CB8AC3E}">
        <p14:creationId xmlns:p14="http://schemas.microsoft.com/office/powerpoint/2010/main" val="28701496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F02848BE-4976-5D48-93AC-EF673B9DCC75}" type="slidenum">
              <a:rPr lang="en-US"/>
              <a:pPr>
                <a:defRPr/>
              </a:pPr>
              <a:t>‹#›</a:t>
            </a:fld>
            <a:endParaRPr lang="en-US"/>
          </a:p>
        </p:txBody>
      </p:sp>
    </p:spTree>
    <p:extLst>
      <p:ext uri="{BB962C8B-B14F-4D97-AF65-F5344CB8AC3E}">
        <p14:creationId xmlns:p14="http://schemas.microsoft.com/office/powerpoint/2010/main" val="3107373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510DE556-C62C-684B-9593-F01FDB6A19A0}" type="slidenum">
              <a:rPr lang="en-US"/>
              <a:pPr>
                <a:defRPr/>
              </a:pPr>
              <a:t>‹#›</a:t>
            </a:fld>
            <a:endParaRPr lang="en-US"/>
          </a:p>
        </p:txBody>
      </p:sp>
    </p:spTree>
    <p:extLst>
      <p:ext uri="{BB962C8B-B14F-4D97-AF65-F5344CB8AC3E}">
        <p14:creationId xmlns:p14="http://schemas.microsoft.com/office/powerpoint/2010/main" val="72201108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e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860550"/>
            <a:ext cx="9144000" cy="3094038"/>
          </a:xfrm>
          <a:prstGeom prst="rect">
            <a:avLst/>
          </a:prstGeom>
          <a:gradFill flip="none" rotWithShape="1">
            <a:gsLst>
              <a:gs pos="91000">
                <a:srgbClr val="000032"/>
              </a:gs>
              <a:gs pos="100000">
                <a:srgbClr val="FFFFFF"/>
              </a:gs>
            </a:gsLst>
            <a:lin ang="16200000" scaled="0"/>
            <a:tileRect/>
          </a:gradFill>
          <a:effectLst>
            <a:glow rad="101600">
              <a:schemeClr val="bg1">
                <a:lumMod val="65000"/>
                <a:alpha val="75000"/>
              </a:schemeClr>
            </a:glow>
          </a:effectLst>
        </p:spPr>
        <p:txBody>
          <a:bodyPr vert="horz" wrap="square" lIns="91440" tIns="45720" rIns="91440" bIns="45720" numCol="1" anchor="ctr" anchorCtr="0" compatLnSpc="1">
            <a:prstTxWarp prst="textNoShape">
              <a:avLst/>
            </a:prstTxWarp>
            <a:normAutofit/>
          </a:bodyPr>
          <a:lstStyle/>
          <a:p>
            <a:pPr lvl="0"/>
            <a:r>
              <a:rPr lang="en-AU"/>
              <a:t>Click to edit Master title style</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r>
              <a:rPr lang="en-US"/>
              <a:t>www.legitimationcodetheory.com</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400">
                <a:solidFill>
                  <a:srgbClr val="898989"/>
                </a:solidFill>
                <a:latin typeface="Times New Roman" charset="0"/>
              </a:defRPr>
            </a:lvl1pPr>
          </a:lstStyle>
          <a:p>
            <a:pPr>
              <a:defRPr/>
            </a:pPr>
            <a:fld id="{F4443081-86F4-C444-9A20-59AF27035A1B}"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877" r:id="rId1"/>
    <p:sldLayoutId id="2147484878" r:id="rId2"/>
    <p:sldLayoutId id="2147484857" r:id="rId3"/>
    <p:sldLayoutId id="2147484858" r:id="rId4"/>
    <p:sldLayoutId id="2147484859" r:id="rId5"/>
    <p:sldLayoutId id="2147484860" r:id="rId6"/>
    <p:sldLayoutId id="2147484861" r:id="rId7"/>
    <p:sldLayoutId id="2147484862" r:id="rId8"/>
    <p:sldLayoutId id="2147484863" r:id="rId9"/>
    <p:sldLayoutId id="2147484864" r:id="rId10"/>
    <p:sldLayoutId id="2147484865" r:id="rId11"/>
    <p:sldLayoutId id="2147484879" r:id="rId12"/>
  </p:sldLayoutIdLst>
  <p:hf hdr="0" dt="0"/>
  <p:txStyles>
    <p:titleStyle>
      <a:lvl1pPr algn="r" defTabSz="457200" rtl="0" eaLnBrk="0" fontAlgn="base" hangingPunct="0">
        <a:spcBef>
          <a:spcPct val="0"/>
        </a:spcBef>
        <a:spcAft>
          <a:spcPts val="1200"/>
        </a:spcAft>
        <a:defRPr sz="4400" kern="1200">
          <a:solidFill>
            <a:schemeClr val="bg1"/>
          </a:solidFill>
          <a:latin typeface="+mj-lt"/>
          <a:ea typeface="ＭＳ Ｐゴシック" charset="-128"/>
          <a:cs typeface="ＭＳ Ｐゴシック" charset="-128"/>
        </a:defRPr>
      </a:lvl1pPr>
      <a:lvl2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2pPr>
      <a:lvl3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3pPr>
      <a:lvl4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4pPr>
      <a:lvl5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5pPr>
      <a:lvl6pPr marL="4572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6pPr>
      <a:lvl7pPr marL="9144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7pPr>
      <a:lvl8pPr marL="13716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8pPr>
      <a:lvl9pPr marL="18288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860550"/>
            <a:ext cx="9144000" cy="3094038"/>
          </a:xfrm>
          <a:prstGeom prst="rect">
            <a:avLst/>
          </a:prstGeom>
          <a:gradFill flip="none" rotWithShape="1">
            <a:gsLst>
              <a:gs pos="90000">
                <a:schemeClr val="accent6">
                  <a:lumMod val="50000"/>
                </a:schemeClr>
              </a:gs>
              <a:gs pos="100000">
                <a:srgbClr val="FFFFFF"/>
              </a:gs>
            </a:gsLst>
            <a:lin ang="16200000" scaled="0"/>
            <a:tileRect/>
          </a:gradFill>
          <a:effectLst>
            <a:glow rad="101600">
              <a:schemeClr val="bg1">
                <a:lumMod val="65000"/>
                <a:alpha val="75000"/>
              </a:schemeClr>
            </a:glow>
          </a:effectLst>
        </p:spPr>
        <p:txBody>
          <a:bodyPr vert="horz" wrap="square" lIns="91440" tIns="45720" rIns="91440" bIns="45720" numCol="1" anchor="ctr" anchorCtr="0" compatLnSpc="1">
            <a:prstTxWarp prst="textNoShape">
              <a:avLst/>
            </a:prstTxWarp>
            <a:normAutofit/>
          </a:bodyPr>
          <a:lstStyle/>
          <a:p>
            <a:pPr lvl="0"/>
            <a:r>
              <a:rPr lang="en-AU"/>
              <a:t>Click to edit Master title style</a:t>
            </a:r>
            <a:br>
              <a:rPr lang="en-AU"/>
            </a:br>
            <a:r>
              <a:rPr lang="en-AU"/>
              <a:t/>
            </a:r>
            <a:br>
              <a:rPr lang="en-AU"/>
            </a:br>
            <a:r>
              <a:rPr lang="en-AU"/>
              <a:t>Karl Maton</a:t>
            </a:r>
            <a:br>
              <a:rPr lang="en-AU"/>
            </a:br>
            <a:r>
              <a:rPr lang="en-AU"/>
              <a:t>University of Sydney</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r>
              <a:rPr lang="en-US"/>
              <a:t>www.legitimationcodetheory.com</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Times New Roman" charset="0"/>
              </a:defRPr>
            </a:lvl1pPr>
          </a:lstStyle>
          <a:p>
            <a:pPr>
              <a:defRPr/>
            </a:pPr>
            <a:fld id="{99C7E318-6A40-5341-8330-F612F2BF078F}" type="slidenum">
              <a:rPr lang="en-US"/>
              <a:pPr>
                <a:defRPr/>
              </a:pPr>
              <a:t>‹#›</a:t>
            </a:fld>
            <a:endParaRPr lang="en-US"/>
          </a:p>
        </p:txBody>
      </p:sp>
      <p:pic>
        <p:nvPicPr>
          <p:cNvPr id="14342" name="Picture 7" descr="LCT-small.jpeg"/>
          <p:cNvPicPr>
            <a:picLocks noChangeAspect="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5715000" cy="88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866" r:id="rId1"/>
    <p:sldLayoutId id="2147484867" r:id="rId2"/>
    <p:sldLayoutId id="2147484868" r:id="rId3"/>
    <p:sldLayoutId id="2147484869" r:id="rId4"/>
    <p:sldLayoutId id="2147484870" r:id="rId5"/>
    <p:sldLayoutId id="2147484871" r:id="rId6"/>
    <p:sldLayoutId id="2147484872" r:id="rId7"/>
    <p:sldLayoutId id="2147484873" r:id="rId8"/>
    <p:sldLayoutId id="2147484874" r:id="rId9"/>
    <p:sldLayoutId id="2147484875" r:id="rId10"/>
    <p:sldLayoutId id="2147484876" r:id="rId11"/>
  </p:sldLayoutIdLst>
  <p:hf hdr="0" dt="0"/>
  <p:txStyles>
    <p:titleStyle>
      <a:lvl1pPr algn="r" defTabSz="457200" rtl="0" eaLnBrk="0" fontAlgn="base" hangingPunct="0">
        <a:spcBef>
          <a:spcPct val="0"/>
        </a:spcBef>
        <a:spcAft>
          <a:spcPts val="1200"/>
        </a:spcAft>
        <a:defRPr sz="4400" kern="1200">
          <a:solidFill>
            <a:schemeClr val="bg1"/>
          </a:solidFill>
          <a:latin typeface="+mj-lt"/>
          <a:ea typeface="ＭＳ Ｐゴシック" charset="-128"/>
          <a:cs typeface="ＭＳ Ｐゴシック" charset="-128"/>
        </a:defRPr>
      </a:lvl1pPr>
      <a:lvl2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2pPr>
      <a:lvl3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3pPr>
      <a:lvl4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4pPr>
      <a:lvl5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5pPr>
      <a:lvl6pPr marL="4572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6pPr>
      <a:lvl7pPr marL="9144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7pPr>
      <a:lvl8pPr marL="13716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8pPr>
      <a:lvl9pPr marL="18288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3.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1.bin"/><Relationship Id="rId5" Type="http://schemas.openxmlformats.org/officeDocument/2006/relationships/image" Target="../media/image4.emf"/><Relationship Id="rId1" Type="http://schemas.openxmlformats.org/officeDocument/2006/relationships/vmlDrawing" Target="../drawings/vmlDrawing1.vml"/><Relationship Id="rId2"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9.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defRPr/>
            </a:pPr>
            <a:r>
              <a:rPr lang="en-US" dirty="0" smtClean="0">
                <a:ea typeface="+mj-ea"/>
                <a:cs typeface="+mj-cs"/>
              </a:rPr>
              <a:t>THE CRAFT OF LCT</a:t>
            </a:r>
            <a:br>
              <a:rPr lang="en-US" dirty="0" smtClean="0">
                <a:ea typeface="+mj-ea"/>
                <a:cs typeface="+mj-cs"/>
              </a:rPr>
            </a:br>
            <a:r>
              <a:rPr lang="en-US" sz="3200" dirty="0" smtClean="0">
                <a:ea typeface="+mj-ea"/>
                <a:cs typeface="+mj-cs"/>
              </a:rPr>
              <a:t>Putting the framework to work</a:t>
            </a:r>
            <a:br>
              <a:rPr lang="en-US" sz="3200" dirty="0" smtClean="0">
                <a:ea typeface="+mj-ea"/>
                <a:cs typeface="+mj-cs"/>
              </a:rPr>
            </a:br>
            <a:r>
              <a:rPr lang="en-US" dirty="0" smtClean="0">
                <a:ea typeface="+mj-ea"/>
                <a:cs typeface="+mj-cs"/>
              </a:rPr>
              <a:t/>
            </a:r>
            <a:br>
              <a:rPr lang="en-US" dirty="0" smtClean="0">
                <a:ea typeface="+mj-ea"/>
                <a:cs typeface="+mj-cs"/>
              </a:rPr>
            </a:br>
            <a:r>
              <a:rPr lang="en-US" sz="2400" dirty="0" smtClean="0">
                <a:ea typeface="+mj-ea"/>
                <a:cs typeface="+mj-cs"/>
              </a:rPr>
              <a:t>Karl Maton</a:t>
            </a:r>
            <a:br>
              <a:rPr lang="en-US" sz="2400" dirty="0" smtClean="0">
                <a:ea typeface="+mj-ea"/>
                <a:cs typeface="+mj-cs"/>
              </a:rPr>
            </a:br>
            <a:r>
              <a:rPr lang="en-US" sz="2400" dirty="0" smtClean="0">
                <a:ea typeface="+mj-ea"/>
                <a:cs typeface="+mj-cs"/>
              </a:rPr>
              <a:t>University of Sydney</a:t>
            </a:r>
            <a:endParaRPr lang="en-US" sz="2400" dirty="0">
              <a:ea typeface="+mj-ea"/>
              <a:cs typeface="+mj-cs"/>
            </a:endParaRPr>
          </a:p>
        </p:txBody>
      </p:sp>
    </p:spTree>
    <p:extLst>
      <p:ext uri="{BB962C8B-B14F-4D97-AF65-F5344CB8AC3E}">
        <p14:creationId xmlns:p14="http://schemas.microsoft.com/office/powerpoint/2010/main" val="3795652829"/>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Codes are the key</a:t>
            </a:r>
            <a:endParaRPr lang="en-US" dirty="0"/>
          </a:p>
        </p:txBody>
      </p:sp>
      <p:sp>
        <p:nvSpPr>
          <p:cNvPr id="3277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organising principles underlying practices</a:t>
            </a:r>
          </a:p>
          <a:p>
            <a:r>
              <a:rPr lang="en-US" smtClean="0"/>
              <a:t>analysing realizations of the device</a:t>
            </a:r>
          </a:p>
          <a:p>
            <a:pPr lvl="1"/>
            <a:r>
              <a:rPr lang="en-US" smtClean="0"/>
              <a:t>similarity, variation and change in knowledge</a:t>
            </a:r>
          </a:p>
          <a:p>
            <a:pPr lvl="1"/>
            <a:r>
              <a:rPr lang="en-US" smtClean="0"/>
              <a:t>e.g. principles of knowledge-knower structures</a:t>
            </a:r>
          </a:p>
          <a:p>
            <a:r>
              <a:rPr lang="en-US" smtClean="0"/>
              <a:t>analysing actor’s practices and dispositions (‘coding orientations’) </a:t>
            </a:r>
          </a:p>
          <a:p>
            <a:r>
              <a:rPr lang="en-US" smtClean="0"/>
              <a:t>relating these to contexts to show code clash and code match</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4A6C01FB-CF6D-F149-A567-B7B40CFDAB42}" type="slidenum">
              <a:rPr lang="en-US" smtClean="0"/>
              <a:pPr>
                <a:defRPr/>
              </a:pPr>
              <a:t>10</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366864238"/>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dirty="0" smtClean="0"/>
              <a:t>Planes</a:t>
            </a:r>
            <a:endParaRPr lang="en-US" dirty="0"/>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C702337F-7D66-F843-8172-B17951D0FCEA}" type="slidenum">
              <a:rPr lang="en-US"/>
              <a:pPr>
                <a:defRPr/>
              </a:pPr>
              <a:t>11</a:t>
            </a:fld>
            <a:endParaRPr lang="en-US" dirty="0"/>
          </a:p>
        </p:txBody>
      </p:sp>
      <p:grpSp>
        <p:nvGrpSpPr>
          <p:cNvPr id="31749" name="Group 3"/>
          <p:cNvGrpSpPr>
            <a:grpSpLocks/>
          </p:cNvGrpSpPr>
          <p:nvPr/>
        </p:nvGrpSpPr>
        <p:grpSpPr bwMode="auto">
          <a:xfrm>
            <a:off x="5121275" y="1485900"/>
            <a:ext cx="673100" cy="4419600"/>
            <a:chOff x="3264" y="912"/>
            <a:chExt cx="424" cy="2784"/>
          </a:xfrm>
        </p:grpSpPr>
        <p:sp>
          <p:nvSpPr>
            <p:cNvPr id="31760"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31761" name="Text Box 5"/>
            <p:cNvSpPr txBox="1">
              <a:spLocks noChangeArrowheads="1"/>
            </p:cNvSpPr>
            <p:nvPr/>
          </p:nvSpPr>
          <p:spPr bwMode="auto">
            <a:xfrm>
              <a:off x="3273" y="912"/>
              <a:ext cx="415"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ER+</a:t>
              </a:r>
            </a:p>
          </p:txBody>
        </p:sp>
        <p:sp>
          <p:nvSpPr>
            <p:cNvPr id="31762" name="Text Box 6"/>
            <p:cNvSpPr txBox="1">
              <a:spLocks noChangeArrowheads="1"/>
            </p:cNvSpPr>
            <p:nvPr/>
          </p:nvSpPr>
          <p:spPr bwMode="auto">
            <a:xfrm>
              <a:off x="3264" y="3374"/>
              <a:ext cx="407"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dirty="0" smtClean="0">
                  <a:solidFill>
                    <a:schemeClr val="tx2"/>
                  </a:solidFill>
                  <a:latin typeface="Times New Roman" charset="0"/>
                  <a:ea typeface="Times New Roman" charset="0"/>
                  <a:cs typeface="Times New Roman" charset="0"/>
                </a:rPr>
                <a:t>ER–</a:t>
              </a:r>
              <a:endParaRPr lang="en-US" sz="2000" dirty="0">
                <a:solidFill>
                  <a:schemeClr val="tx2"/>
                </a:solidFill>
                <a:latin typeface="Times New Roman" charset="0"/>
                <a:ea typeface="Times New Roman" charset="0"/>
                <a:cs typeface="Times New Roman" charset="0"/>
              </a:endParaRPr>
            </a:p>
          </p:txBody>
        </p:sp>
      </p:grpSp>
      <p:grpSp>
        <p:nvGrpSpPr>
          <p:cNvPr id="31750" name="Group 7"/>
          <p:cNvGrpSpPr>
            <a:grpSpLocks/>
          </p:cNvGrpSpPr>
          <p:nvPr/>
        </p:nvGrpSpPr>
        <p:grpSpPr bwMode="auto">
          <a:xfrm>
            <a:off x="2847975" y="3543300"/>
            <a:ext cx="4468813" cy="400050"/>
            <a:chOff x="1536" y="2208"/>
            <a:chExt cx="3408" cy="252"/>
          </a:xfrm>
        </p:grpSpPr>
        <p:sp>
          <p:nvSpPr>
            <p:cNvPr id="31757"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31758" name="Text Box 9"/>
            <p:cNvSpPr txBox="1">
              <a:spLocks noChangeArrowheads="1"/>
            </p:cNvSpPr>
            <p:nvPr/>
          </p:nvSpPr>
          <p:spPr bwMode="auto">
            <a:xfrm>
              <a:off x="4432" y="2208"/>
              <a:ext cx="512"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a:solidFill>
                    <a:schemeClr val="tx2"/>
                  </a:solidFill>
                  <a:latin typeface="Times New Roman" charset="0"/>
                  <a:ea typeface="Times New Roman" charset="0"/>
                  <a:cs typeface="Times New Roman" charset="0"/>
                </a:rPr>
                <a:t>SR+</a:t>
              </a:r>
            </a:p>
          </p:txBody>
        </p:sp>
        <p:sp>
          <p:nvSpPr>
            <p:cNvPr id="31759" name="Text Box 10"/>
            <p:cNvSpPr txBox="1">
              <a:spLocks noChangeArrowheads="1"/>
            </p:cNvSpPr>
            <p:nvPr/>
          </p:nvSpPr>
          <p:spPr bwMode="auto">
            <a:xfrm>
              <a:off x="1536" y="2208"/>
              <a:ext cx="486"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dirty="0" smtClean="0">
                  <a:solidFill>
                    <a:schemeClr val="tx2"/>
                  </a:solidFill>
                  <a:latin typeface="Times New Roman" charset="0"/>
                  <a:ea typeface="Times New Roman" charset="0"/>
                  <a:cs typeface="Times New Roman" charset="0"/>
                </a:rPr>
                <a:t>SR–</a:t>
              </a:r>
              <a:endParaRPr lang="en-US" sz="2000" dirty="0">
                <a:solidFill>
                  <a:schemeClr val="tx2"/>
                </a:solidFill>
                <a:latin typeface="Times New Roman" charset="0"/>
                <a:ea typeface="Times New Roman" charset="0"/>
                <a:cs typeface="Times New Roman" charset="0"/>
              </a:endParaRPr>
            </a:p>
          </p:txBody>
        </p:sp>
      </p:grpSp>
      <p:sp>
        <p:nvSpPr>
          <p:cNvPr id="31751" name="Text Box 11"/>
          <p:cNvSpPr txBox="1">
            <a:spLocks noChangeArrowheads="1"/>
          </p:cNvSpPr>
          <p:nvPr/>
        </p:nvSpPr>
        <p:spPr bwMode="auto">
          <a:xfrm>
            <a:off x="6432550" y="1885950"/>
            <a:ext cx="755650" cy="708025"/>
          </a:xfrm>
          <a:prstGeom prst="rect">
            <a:avLst/>
          </a:prstGeom>
          <a:noFill/>
          <a:ln w="12700" cap="sq">
            <a:noFill/>
            <a:miter lim="800000"/>
            <a:headEnd type="none" w="sm" len="sm"/>
            <a:tailEnd type="none" w="sm" len="sm"/>
          </a:ln>
        </p:spPr>
        <p:txBody>
          <a:bodyPr wrap="none">
            <a:prstTxWarp prst="textNoShape">
              <a:avLst/>
            </a:prstTxWarp>
            <a:spAutoFit/>
          </a:bodyPr>
          <a:lstStyle/>
          <a:p>
            <a:pPr algn="r"/>
            <a:r>
              <a:rPr lang="en-US" sz="2000" i="1" dirty="0" smtClean="0">
                <a:solidFill>
                  <a:schemeClr val="tx2"/>
                </a:solidFill>
                <a:latin typeface="Times New Roman" charset="0"/>
                <a:ea typeface="Times New Roman" charset="0"/>
                <a:cs typeface="Times New Roman" charset="0"/>
              </a:rPr>
              <a:t>é</a:t>
            </a:r>
            <a:r>
              <a:rPr lang="en-US" sz="2000" i="1" dirty="0" smtClean="0">
                <a:solidFill>
                  <a:schemeClr val="tx2"/>
                </a:solidFill>
                <a:latin typeface="Times New Roman" charset="0"/>
                <a:ea typeface="Times New Roman" charset="0"/>
                <a:cs typeface="Times New Roman" charset="0"/>
              </a:rPr>
              <a:t>lite</a:t>
            </a:r>
            <a:endParaRPr lang="en-US" sz="2000" i="1" dirty="0">
              <a:solidFill>
                <a:schemeClr val="tx2"/>
              </a:solidFill>
              <a:latin typeface="Times New Roman" charset="0"/>
              <a:ea typeface="Times New Roman" charset="0"/>
              <a:cs typeface="Times New Roman" charset="0"/>
            </a:endParaRPr>
          </a:p>
          <a:p>
            <a:pPr algn="r"/>
            <a:r>
              <a:rPr lang="en-US" sz="2000" i="1" dirty="0">
                <a:solidFill>
                  <a:schemeClr val="tx2"/>
                </a:solidFill>
                <a:latin typeface="Times New Roman" charset="0"/>
                <a:ea typeface="Times New Roman" charset="0"/>
                <a:cs typeface="Times New Roman" charset="0"/>
              </a:rPr>
              <a:t>code</a:t>
            </a:r>
          </a:p>
        </p:txBody>
      </p:sp>
      <p:sp>
        <p:nvSpPr>
          <p:cNvPr id="31752" name="Text Box 12"/>
          <p:cNvSpPr txBox="1">
            <a:spLocks noChangeArrowheads="1"/>
          </p:cNvSpPr>
          <p:nvPr/>
        </p:nvSpPr>
        <p:spPr bwMode="auto">
          <a:xfrm>
            <a:off x="6162675" y="4549775"/>
            <a:ext cx="1025525" cy="708025"/>
          </a:xfrm>
          <a:prstGeom prst="rect">
            <a:avLst/>
          </a:prstGeom>
          <a:noFill/>
          <a:ln w="12700" cap="sq">
            <a:noFill/>
            <a:miter lim="800000"/>
            <a:headEnd type="none" w="sm" len="sm"/>
            <a:tailEnd type="none" w="sm" len="sm"/>
          </a:ln>
        </p:spPr>
        <p:txBody>
          <a:bodyPr wrap="none">
            <a:prstTxWarp prst="textNoShape">
              <a:avLst/>
            </a:prstTxWarp>
            <a:spAutoFit/>
          </a:bodyPr>
          <a:lstStyle/>
          <a:p>
            <a:pPr algn="r"/>
            <a:r>
              <a:rPr lang="en-US" sz="2000" i="1">
                <a:solidFill>
                  <a:schemeClr val="tx2"/>
                </a:solidFill>
                <a:latin typeface="Times New Roman" charset="0"/>
                <a:ea typeface="Times New Roman" charset="0"/>
                <a:cs typeface="Times New Roman" charset="0"/>
              </a:rPr>
              <a:t>knower</a:t>
            </a:r>
          </a:p>
          <a:p>
            <a:pPr algn="r"/>
            <a:r>
              <a:rPr lang="en-US" sz="2000" i="1">
                <a:solidFill>
                  <a:schemeClr val="tx2"/>
                </a:solidFill>
                <a:latin typeface="Times New Roman" charset="0"/>
                <a:ea typeface="Times New Roman" charset="0"/>
                <a:cs typeface="Times New Roman" charset="0"/>
              </a:rPr>
              <a:t>code</a:t>
            </a:r>
          </a:p>
        </p:txBody>
      </p:sp>
      <p:sp>
        <p:nvSpPr>
          <p:cNvPr id="31753" name="Text Box 13"/>
          <p:cNvSpPr txBox="1">
            <a:spLocks noChangeArrowheads="1"/>
          </p:cNvSpPr>
          <p:nvPr/>
        </p:nvSpPr>
        <p:spPr bwMode="auto">
          <a:xfrm>
            <a:off x="3144838" y="1885950"/>
            <a:ext cx="1366837" cy="70802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i="1" dirty="0">
                <a:solidFill>
                  <a:schemeClr val="tx2"/>
                </a:solidFill>
                <a:latin typeface="Times New Roman" charset="0"/>
                <a:ea typeface="Times New Roman" charset="0"/>
                <a:cs typeface="Times New Roman" charset="0"/>
              </a:rPr>
              <a:t>knowledge </a:t>
            </a:r>
          </a:p>
          <a:p>
            <a:r>
              <a:rPr lang="en-US" sz="2000" i="1" dirty="0">
                <a:solidFill>
                  <a:schemeClr val="tx2"/>
                </a:solidFill>
                <a:latin typeface="Times New Roman" charset="0"/>
                <a:ea typeface="Times New Roman" charset="0"/>
                <a:cs typeface="Times New Roman" charset="0"/>
              </a:rPr>
              <a:t>code</a:t>
            </a:r>
          </a:p>
        </p:txBody>
      </p:sp>
      <p:sp>
        <p:nvSpPr>
          <p:cNvPr id="31754" name="Text Box 14"/>
          <p:cNvSpPr txBox="1">
            <a:spLocks noChangeArrowheads="1"/>
          </p:cNvSpPr>
          <p:nvPr/>
        </p:nvSpPr>
        <p:spPr bwMode="auto">
          <a:xfrm>
            <a:off x="3195638" y="4549775"/>
            <a:ext cx="1171575" cy="70802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i="1">
                <a:solidFill>
                  <a:schemeClr val="tx2"/>
                </a:solidFill>
                <a:latin typeface="Times New Roman" charset="0"/>
                <a:ea typeface="Times New Roman" charset="0"/>
                <a:cs typeface="Times New Roman" charset="0"/>
              </a:rPr>
              <a:t>relativist </a:t>
            </a:r>
          </a:p>
          <a:p>
            <a:r>
              <a:rPr lang="en-US" sz="2000" i="1">
                <a:solidFill>
                  <a:schemeClr val="tx2"/>
                </a:solidFill>
                <a:latin typeface="Times New Roman" charset="0"/>
                <a:ea typeface="Times New Roman" charset="0"/>
                <a:cs typeface="Times New Roman" charset="0"/>
              </a:rPr>
              <a:t>code</a:t>
            </a:r>
          </a:p>
        </p:txBody>
      </p:sp>
      <p:sp>
        <p:nvSpPr>
          <p:cNvPr id="31755" name="Rectangle 22"/>
          <p:cNvSpPr>
            <a:spLocks noChangeArrowheads="1"/>
          </p:cNvSpPr>
          <p:nvPr/>
        </p:nvSpPr>
        <p:spPr bwMode="auto">
          <a:xfrm>
            <a:off x="1270000" y="5443538"/>
            <a:ext cx="1577975" cy="923925"/>
          </a:xfrm>
          <a:prstGeom prst="rect">
            <a:avLst/>
          </a:prstGeom>
          <a:noFill/>
          <a:ln w="9525">
            <a:noFill/>
            <a:miter lim="800000"/>
            <a:headEnd/>
            <a:tailEnd/>
          </a:ln>
        </p:spPr>
        <p:txBody>
          <a:bodyPr>
            <a:prstTxWarp prst="textNoShape">
              <a:avLst/>
            </a:prstTxWarp>
            <a:spAutoFit/>
          </a:bodyPr>
          <a:lstStyle/>
          <a:p>
            <a:r>
              <a:rPr lang="en-GB">
                <a:solidFill>
                  <a:srgbClr val="2B3E4D"/>
                </a:solidFill>
                <a:latin typeface="Times New Roman" charset="0"/>
              </a:rPr>
              <a:t>ER+/-, SR+/-</a:t>
            </a:r>
          </a:p>
          <a:p>
            <a:endParaRPr lang="en-GB">
              <a:solidFill>
                <a:srgbClr val="2B3E4D"/>
              </a:solidFill>
              <a:latin typeface="Times New Roman" charset="0"/>
            </a:endParaRPr>
          </a:p>
          <a:p>
            <a:r>
              <a:rPr lang="en-GB">
                <a:solidFill>
                  <a:srgbClr val="2B3E4D"/>
                </a:solidFill>
                <a:latin typeface="Times New Roman" charset="0"/>
              </a:rPr>
              <a:t>ER</a:t>
            </a:r>
            <a:r>
              <a:rPr lang="en-GB">
                <a:solidFill>
                  <a:srgbClr val="2B3E4D"/>
                </a:solidFill>
                <a:latin typeface="Times New Roman" charset="0"/>
                <a:sym typeface="Symbol" charset="2"/>
              </a:rPr>
              <a:t></a:t>
            </a:r>
            <a:r>
              <a:rPr lang="en-GB">
                <a:solidFill>
                  <a:srgbClr val="2B3E4D"/>
                </a:solidFill>
                <a:latin typeface="Times New Roman" charset="0"/>
              </a:rPr>
              <a:t>/</a:t>
            </a:r>
            <a:r>
              <a:rPr lang="en-GB">
                <a:solidFill>
                  <a:srgbClr val="2B3E4D"/>
                </a:solidFill>
                <a:latin typeface="Times New Roman" charset="0"/>
                <a:sym typeface="Symbol" charset="2"/>
              </a:rPr>
              <a:t></a:t>
            </a:r>
            <a:r>
              <a:rPr lang="en-GB">
                <a:solidFill>
                  <a:srgbClr val="2B3E4D"/>
                </a:solidFill>
                <a:latin typeface="Times New Roman" charset="0"/>
              </a:rPr>
              <a:t>, SR</a:t>
            </a:r>
            <a:r>
              <a:rPr lang="en-GB">
                <a:solidFill>
                  <a:srgbClr val="2B3E4D"/>
                </a:solidFill>
                <a:latin typeface="Times New Roman" charset="0"/>
                <a:sym typeface="Symbol" charset="2"/>
              </a:rPr>
              <a:t></a:t>
            </a:r>
            <a:r>
              <a:rPr lang="en-GB">
                <a:solidFill>
                  <a:srgbClr val="2B3E4D"/>
                </a:solidFill>
                <a:latin typeface="Times New Roman" charset="0"/>
              </a:rPr>
              <a:t>/</a:t>
            </a:r>
            <a:r>
              <a:rPr lang="en-GB">
                <a:solidFill>
                  <a:srgbClr val="2B3E4D"/>
                </a:solidFill>
                <a:latin typeface="Times New Roman" charset="0"/>
                <a:sym typeface="Symbol" charset="2"/>
              </a:rPr>
              <a:t></a:t>
            </a:r>
            <a:endParaRPr lang="en-GB">
              <a:solidFill>
                <a:srgbClr val="2B3E4D"/>
              </a:solidFill>
            </a:endParaRPr>
          </a:p>
        </p:txBody>
      </p:sp>
      <p:sp>
        <p:nvSpPr>
          <p:cNvPr id="1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19" name="Oval 15"/>
          <p:cNvSpPr>
            <a:spLocks noChangeArrowheads="1"/>
          </p:cNvSpPr>
          <p:nvPr/>
        </p:nvSpPr>
        <p:spPr bwMode="auto">
          <a:xfrm>
            <a:off x="4511675" y="2962654"/>
            <a:ext cx="280461" cy="331763"/>
          </a:xfrm>
          <a:prstGeom prst="ellipse">
            <a:avLst/>
          </a:prstGeom>
          <a:solidFill>
            <a:schemeClr val="accent1"/>
          </a:solidFill>
          <a:ln w="28575" cap="sq">
            <a:solidFill>
              <a:schemeClr val="accent1"/>
            </a:solidFill>
            <a:round/>
            <a:headEnd type="none" w="sm" len="sm"/>
            <a:tailEnd type="none" w="sm" len="sm"/>
          </a:ln>
          <a:extLst/>
        </p:spPr>
        <p:txBody>
          <a:bodyPr wrap="none" anchor="ctr"/>
          <a:lstStyle/>
          <a:p>
            <a:endParaRPr lang="en-US">
              <a:ln>
                <a:solidFill>
                  <a:srgbClr val="000090"/>
                </a:solidFill>
              </a:ln>
              <a:solidFill>
                <a:srgbClr val="000090"/>
              </a:solidFill>
            </a:endParaRPr>
          </a:p>
        </p:txBody>
      </p:sp>
      <p:cxnSp>
        <p:nvCxnSpPr>
          <p:cNvPr id="4" name="Straight Connector 3"/>
          <p:cNvCxnSpPr>
            <a:stCxn id="19" idx="6"/>
          </p:cNvCxnSpPr>
          <p:nvPr/>
        </p:nvCxnSpPr>
        <p:spPr>
          <a:xfrm>
            <a:off x="4792136" y="3128536"/>
            <a:ext cx="664717" cy="2598"/>
          </a:xfrm>
          <a:prstGeom prst="line">
            <a:avLst/>
          </a:prstGeom>
          <a:ln>
            <a:solidFill>
              <a:schemeClr val="accent6"/>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4655696" y="3304990"/>
            <a:ext cx="0" cy="492610"/>
          </a:xfrm>
          <a:prstGeom prst="line">
            <a:avLst/>
          </a:prstGeom>
          <a:ln>
            <a:solidFill>
              <a:schemeClr val="accent6"/>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84549931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Codes are the key</a:t>
            </a:r>
            <a:endParaRPr lang="en-US" dirty="0"/>
          </a:p>
        </p:txBody>
      </p:sp>
      <p:sp>
        <p:nvSpPr>
          <p:cNvPr id="3277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organising principles underlying practices</a:t>
            </a:r>
          </a:p>
          <a:p>
            <a:r>
              <a:rPr lang="en-US" smtClean="0"/>
              <a:t>analysing realizations of the device</a:t>
            </a:r>
          </a:p>
          <a:p>
            <a:pPr lvl="1"/>
            <a:r>
              <a:rPr lang="en-US" smtClean="0"/>
              <a:t>similarity, variation and change in knowledge</a:t>
            </a:r>
          </a:p>
          <a:p>
            <a:pPr lvl="1"/>
            <a:r>
              <a:rPr lang="en-US" smtClean="0"/>
              <a:t>e.g. principles of knowledge-knower structures</a:t>
            </a:r>
          </a:p>
          <a:p>
            <a:r>
              <a:rPr lang="en-US" smtClean="0"/>
              <a:t>analysing actor’s practices and dispositions (‘coding orientations’) </a:t>
            </a:r>
          </a:p>
          <a:p>
            <a:r>
              <a:rPr lang="en-US" smtClean="0"/>
              <a:t>relating these to contexts to show code clash and code match</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4A6C01FB-CF6D-F149-A567-B7B40CFDAB42}" type="slidenum">
              <a:rPr lang="en-US" smtClean="0"/>
              <a:pPr>
                <a:defRPr/>
              </a:pPr>
              <a:t>12</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280652151"/>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LCT</a:t>
            </a:r>
            <a:endParaRPr lang="en-US" dirty="0"/>
          </a:p>
        </p:txBody>
      </p:sp>
      <p:sp>
        <p:nvSpPr>
          <p:cNvPr id="4301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code concepts can be used to </a:t>
            </a:r>
            <a:r>
              <a:rPr lang="en-US" dirty="0" err="1" smtClean="0"/>
              <a:t>analyse</a:t>
            </a:r>
            <a:r>
              <a:rPr lang="en-US" dirty="0" smtClean="0"/>
              <a:t> anything and everything</a:t>
            </a:r>
          </a:p>
          <a:p>
            <a:r>
              <a:rPr lang="en-US" dirty="0" smtClean="0"/>
              <a:t>how any specific concept (ER, SG, </a:t>
            </a:r>
            <a:r>
              <a:rPr lang="en-US" dirty="0" err="1" smtClean="0"/>
              <a:t>etc</a:t>
            </a:r>
            <a:r>
              <a:rPr lang="en-US" dirty="0" smtClean="0"/>
              <a:t>) is </a:t>
            </a:r>
            <a:r>
              <a:rPr lang="en-US" dirty="0" err="1" smtClean="0"/>
              <a:t>realised</a:t>
            </a:r>
            <a:r>
              <a:rPr lang="en-US" dirty="0" smtClean="0"/>
              <a:t> depends on object of study and form of data</a:t>
            </a:r>
          </a:p>
          <a:p>
            <a:r>
              <a:rPr lang="en-US" dirty="0" smtClean="0"/>
              <a:t>how code </a:t>
            </a:r>
            <a:r>
              <a:rPr lang="en-US" dirty="0" err="1" smtClean="0"/>
              <a:t>realised</a:t>
            </a:r>
            <a:r>
              <a:rPr lang="en-US" dirty="0" smtClean="0"/>
              <a:t> will differ; ER+ will be </a:t>
            </a:r>
            <a:r>
              <a:rPr lang="en-US" dirty="0" err="1" smtClean="0"/>
              <a:t>realised</a:t>
            </a:r>
            <a:r>
              <a:rPr lang="en-US" dirty="0" smtClean="0"/>
              <a:t> </a:t>
            </a:r>
            <a:r>
              <a:rPr lang="en-US" i="1" dirty="0" smtClean="0"/>
              <a:t>empirically</a:t>
            </a:r>
            <a:r>
              <a:rPr lang="en-US" dirty="0" smtClean="0"/>
              <a:t> in different ways</a:t>
            </a:r>
          </a:p>
          <a:p>
            <a:r>
              <a:rPr lang="en-US" dirty="0" smtClean="0"/>
              <a:t>need for </a:t>
            </a:r>
            <a:r>
              <a:rPr lang="en-US" dirty="0" smtClean="0"/>
              <a:t>‘translation device’</a:t>
            </a:r>
            <a:endParaRPr lang="en-US"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2B703BBE-1AE2-CE4B-9FF9-4DC204E97502}" type="slidenum">
              <a:rPr lang="en-US" smtClean="0"/>
              <a:pPr>
                <a:defRPr/>
              </a:pPr>
              <a:t>13</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2321906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Chen study example</a:t>
            </a:r>
            <a:endParaRPr lang="en-US" dirty="0"/>
          </a:p>
        </p:txBody>
      </p:sp>
      <p:sp>
        <p:nvSpPr>
          <p:cNvPr id="3" name="Content Placeholder 2"/>
          <p:cNvSpPr>
            <a:spLocks noGrp="1"/>
          </p:cNvSpPr>
          <p:nvPr>
            <p:ph idx="1"/>
          </p:nvPr>
        </p:nvSpPr>
        <p:spPr/>
        <p:txBody>
          <a:bodyPr>
            <a:normAutofit fontScale="85000" lnSpcReduction="20000"/>
          </a:bodyPr>
          <a:lstStyle/>
          <a:p>
            <a:pPr marL="514350" indent="-514350">
              <a:buFont typeface="+mj-lt"/>
              <a:buAutoNum type="arabicPeriod"/>
            </a:pPr>
            <a:r>
              <a:rPr lang="en-US" dirty="0" smtClean="0"/>
              <a:t>dispositions brought by Chinese students</a:t>
            </a:r>
          </a:p>
          <a:p>
            <a:pPr lvl="1"/>
            <a:r>
              <a:rPr lang="en-US" dirty="0" smtClean="0"/>
              <a:t>curriculum</a:t>
            </a:r>
          </a:p>
          <a:p>
            <a:pPr lvl="1"/>
            <a:r>
              <a:rPr lang="en-US" dirty="0" smtClean="0"/>
              <a:t>pedagogy</a:t>
            </a:r>
          </a:p>
          <a:p>
            <a:pPr lvl="1"/>
            <a:r>
              <a:rPr lang="en-US" dirty="0" smtClean="0"/>
              <a:t>assessment</a:t>
            </a:r>
          </a:p>
          <a:p>
            <a:pPr marL="514350" indent="-514350">
              <a:buFont typeface="+mj-lt"/>
              <a:buAutoNum type="arabicPeriod"/>
            </a:pPr>
            <a:r>
              <a:rPr lang="en-US" dirty="0" smtClean="0"/>
              <a:t>practices of teachers in Australian faculty</a:t>
            </a:r>
          </a:p>
          <a:p>
            <a:pPr lvl="1"/>
            <a:r>
              <a:rPr lang="en-US" dirty="0" smtClean="0"/>
              <a:t>curriculum</a:t>
            </a:r>
          </a:p>
          <a:p>
            <a:pPr lvl="1"/>
            <a:r>
              <a:rPr lang="en-US" dirty="0" smtClean="0"/>
              <a:t>pedagogy</a:t>
            </a:r>
          </a:p>
          <a:p>
            <a:pPr lvl="1"/>
            <a:r>
              <a:rPr lang="en-US" dirty="0" smtClean="0"/>
              <a:t>assessment</a:t>
            </a:r>
          </a:p>
          <a:p>
            <a:pPr marL="514350" indent="-514350">
              <a:buFont typeface="+mj-lt"/>
              <a:buAutoNum type="arabicPeriod"/>
            </a:pPr>
            <a:r>
              <a:rPr lang="en-US" dirty="0" smtClean="0"/>
              <a:t>experiences of Chinese students in Australia</a:t>
            </a:r>
          </a:p>
          <a:p>
            <a:pPr lvl="1"/>
            <a:r>
              <a:rPr lang="en-US" dirty="0"/>
              <a:t>curriculum</a:t>
            </a:r>
          </a:p>
          <a:p>
            <a:pPr lvl="1"/>
            <a:r>
              <a:rPr lang="en-US" dirty="0"/>
              <a:t>pedagogy</a:t>
            </a:r>
          </a:p>
          <a:p>
            <a:pPr lvl="1"/>
            <a:r>
              <a:rPr lang="en-US" dirty="0"/>
              <a:t>assessment</a:t>
            </a:r>
          </a:p>
          <a:p>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14</a:t>
            </a:fld>
            <a:endParaRPr lang="en-US"/>
          </a:p>
        </p:txBody>
      </p:sp>
    </p:spTree>
    <p:extLst>
      <p:ext uri="{BB962C8B-B14F-4D97-AF65-F5344CB8AC3E}">
        <p14:creationId xmlns:p14="http://schemas.microsoft.com/office/powerpoint/2010/main" val="3510348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Languages of description</a:t>
            </a:r>
            <a:endParaRPr lang="en-US" dirty="0"/>
          </a:p>
        </p:txBody>
      </p:sp>
      <p:sp>
        <p:nvSpPr>
          <p:cNvPr id="4403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internal languages of description (L1)</a:t>
            </a:r>
          </a:p>
          <a:p>
            <a:pPr lvl="1"/>
            <a:r>
              <a:rPr lang="en-US" smtClean="0"/>
              <a:t>ways concepts relate to each other inside a theory</a:t>
            </a:r>
          </a:p>
          <a:p>
            <a:endParaRPr lang="en-US" smtClean="0"/>
          </a:p>
          <a:p>
            <a:r>
              <a:rPr lang="en-US" smtClean="0"/>
              <a:t>external languages of description (L2)</a:t>
            </a:r>
          </a:p>
          <a:p>
            <a:pPr lvl="1"/>
            <a:r>
              <a:rPr lang="en-US" smtClean="0"/>
              <a:t>ways concepts relate to data</a:t>
            </a:r>
          </a:p>
          <a:p>
            <a:pPr lvl="1"/>
            <a:endParaRPr lang="en-US" smtClean="0"/>
          </a:p>
          <a:p>
            <a:r>
              <a:rPr lang="en-US" smtClean="0"/>
              <a:t>each may be independently stronger or weaker </a:t>
            </a:r>
          </a:p>
          <a:p>
            <a:endParaRPr lang="en-US"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B524C9CE-44DF-0641-A9D7-AFAFC6C171C7}" type="slidenum">
              <a:rPr lang="en-US" smtClean="0"/>
              <a:pPr>
                <a:defRPr/>
              </a:pPr>
              <a:t>15</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3258220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Misunderstandings</a:t>
            </a:r>
            <a:endParaRPr lang="en-US" dirty="0"/>
          </a:p>
        </p:txBody>
      </p:sp>
      <p:sp>
        <p:nvSpPr>
          <p:cNvPr id="3" name="Content Placeholder 2"/>
          <p:cNvSpPr>
            <a:spLocks noGrp="1"/>
          </p:cNvSpPr>
          <p:nvPr>
            <p:ph idx="1"/>
          </p:nvPr>
        </p:nvSpPr>
        <p:spPr>
          <a:xfrm>
            <a:off x="1270000" y="1341438"/>
            <a:ext cx="7620000" cy="4784725"/>
          </a:xfrm>
        </p:spPr>
        <p:txBody>
          <a:bodyPr>
            <a:normAutofit/>
          </a:bodyPr>
          <a:lstStyle/>
          <a:p>
            <a:pPr>
              <a:defRPr/>
            </a:pPr>
            <a:r>
              <a:rPr lang="en-US" dirty="0" smtClean="0"/>
              <a:t>maps of study: what to look at and how</a:t>
            </a:r>
          </a:p>
          <a:p>
            <a:pPr>
              <a:defRPr/>
            </a:pPr>
            <a:endParaRPr lang="en-US" dirty="0" smtClean="0"/>
          </a:p>
          <a:p>
            <a:pPr>
              <a:defRPr/>
            </a:pPr>
            <a:r>
              <a:rPr lang="en-US" dirty="0" smtClean="0"/>
              <a:t>developed before data collection</a:t>
            </a:r>
          </a:p>
          <a:p>
            <a:pPr>
              <a:defRPr/>
            </a:pPr>
            <a:endParaRPr lang="en-US" dirty="0" smtClean="0"/>
          </a:p>
          <a:p>
            <a:pPr>
              <a:defRPr/>
            </a:pPr>
            <a:r>
              <a:rPr lang="en-US" dirty="0" smtClean="0"/>
              <a:t>always need one</a:t>
            </a:r>
          </a:p>
          <a:p>
            <a:pPr>
              <a:defRPr/>
            </a:pPr>
            <a:endParaRPr lang="en-US" dirty="0" smtClean="0"/>
          </a:p>
          <a:p>
            <a:pPr>
              <a:defRPr/>
            </a:pPr>
            <a:r>
              <a:rPr lang="en-US" dirty="0" smtClean="0"/>
              <a:t>existing L2 must be way to do it</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313FAE81-D94B-B142-A703-1F2A2F31FADD}" type="slidenum">
              <a:rPr lang="en-US" smtClean="0"/>
              <a:pPr>
                <a:defRPr/>
              </a:pPr>
              <a:t>16</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9080034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7" name="Content Placeholder 6" descr="cookie+cutter+house-iStock_000001946391XSmall.jpg"/>
          <p:cNvPicPr>
            <a:picLocks noGrp="1" noChangeAspect="1"/>
          </p:cNvPicPr>
          <p:nvPr>
            <p:ph idx="1"/>
          </p:nvPr>
        </p:nvPicPr>
        <p:blipFill>
          <a:blip r:embed="rId2">
            <a:extLst>
              <a:ext uri="{28A0092B-C50C-407E-A947-70E740481C1C}">
                <a14:useLocalDpi xmlns:a14="http://schemas.microsoft.com/office/drawing/2010/main" val="0"/>
              </a:ext>
            </a:extLst>
          </a:blip>
          <a:srcRect t="2773" b="2773"/>
          <a:stretch>
            <a:fillRect/>
          </a:stretch>
        </p:blipFill>
        <p:spPr/>
      </p:pic>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17</a:t>
            </a:fld>
            <a:endParaRPr lang="en-US"/>
          </a:p>
        </p:txBody>
      </p:sp>
    </p:spTree>
    <p:extLst>
      <p:ext uri="{BB962C8B-B14F-4D97-AF65-F5344CB8AC3E}">
        <p14:creationId xmlns:p14="http://schemas.microsoft.com/office/powerpoint/2010/main" val="24416951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Misunderstandings</a:t>
            </a:r>
            <a:endParaRPr lang="en-US" dirty="0"/>
          </a:p>
        </p:txBody>
      </p:sp>
      <p:sp>
        <p:nvSpPr>
          <p:cNvPr id="3" name="Content Placeholder 2"/>
          <p:cNvSpPr>
            <a:spLocks noGrp="1"/>
          </p:cNvSpPr>
          <p:nvPr>
            <p:ph idx="1"/>
          </p:nvPr>
        </p:nvSpPr>
        <p:spPr>
          <a:xfrm>
            <a:off x="1270000" y="1341438"/>
            <a:ext cx="7620000" cy="4784725"/>
          </a:xfrm>
        </p:spPr>
        <p:txBody>
          <a:bodyPr>
            <a:normAutofit/>
          </a:bodyPr>
          <a:lstStyle/>
          <a:p>
            <a:pPr>
              <a:defRPr/>
            </a:pPr>
            <a:r>
              <a:rPr lang="en-US" dirty="0" smtClean="0"/>
              <a:t>maps of study: what to look at and how</a:t>
            </a:r>
          </a:p>
          <a:p>
            <a:pPr>
              <a:defRPr/>
            </a:pPr>
            <a:endParaRPr lang="en-US" dirty="0" smtClean="0"/>
          </a:p>
          <a:p>
            <a:pPr>
              <a:defRPr/>
            </a:pPr>
            <a:r>
              <a:rPr lang="en-US" dirty="0" smtClean="0"/>
              <a:t>developed before data collection</a:t>
            </a:r>
          </a:p>
          <a:p>
            <a:pPr>
              <a:defRPr/>
            </a:pPr>
            <a:endParaRPr lang="en-US" dirty="0" smtClean="0"/>
          </a:p>
          <a:p>
            <a:pPr>
              <a:defRPr/>
            </a:pPr>
            <a:r>
              <a:rPr lang="en-US" dirty="0" smtClean="0"/>
              <a:t>always need one</a:t>
            </a:r>
          </a:p>
          <a:p>
            <a:pPr>
              <a:defRPr/>
            </a:pPr>
            <a:endParaRPr lang="en-US" dirty="0" smtClean="0"/>
          </a:p>
          <a:p>
            <a:pPr>
              <a:defRPr/>
            </a:pPr>
            <a:r>
              <a:rPr lang="en-US" dirty="0" smtClean="0"/>
              <a:t>existing </a:t>
            </a:r>
            <a:r>
              <a:rPr lang="en-US" dirty="0" smtClean="0"/>
              <a:t>external language</a:t>
            </a:r>
            <a:r>
              <a:rPr lang="en-US" dirty="0" smtClean="0"/>
              <a:t> </a:t>
            </a:r>
            <a:r>
              <a:rPr lang="en-US" dirty="0" smtClean="0"/>
              <a:t>must be </a:t>
            </a:r>
            <a:r>
              <a:rPr lang="en-US" dirty="0" smtClean="0"/>
              <a:t>only way </a:t>
            </a:r>
            <a:r>
              <a:rPr lang="en-US" dirty="0" smtClean="0"/>
              <a:t>to do it</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313FAE81-D94B-B142-A703-1F2A2F31FADD}" type="slidenum">
              <a:rPr lang="en-US" smtClean="0"/>
              <a:pPr>
                <a:defRPr/>
              </a:pPr>
              <a:t>18</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686015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‘translation device’?</a:t>
            </a:r>
            <a:endParaRPr lang="en-US" dirty="0"/>
          </a:p>
        </p:txBody>
      </p:sp>
      <p:sp>
        <p:nvSpPr>
          <p:cNvPr id="3" name="Content Placeholder 2"/>
          <p:cNvSpPr>
            <a:spLocks noGrp="1"/>
          </p:cNvSpPr>
          <p:nvPr>
            <p:ph idx="1"/>
          </p:nvPr>
        </p:nvSpPr>
        <p:spPr/>
        <p:txBody>
          <a:bodyPr/>
          <a:lstStyle/>
          <a:p>
            <a:r>
              <a:rPr lang="en-US" dirty="0" smtClean="0"/>
              <a:t>internal language of description (L1)</a:t>
            </a:r>
          </a:p>
          <a:p>
            <a:pPr lvl="1"/>
            <a:endParaRPr lang="en-US" dirty="0"/>
          </a:p>
          <a:p>
            <a:r>
              <a:rPr lang="en-US" dirty="0" smtClean="0"/>
              <a:t>mediating language of description (L1.5)</a:t>
            </a:r>
          </a:p>
          <a:p>
            <a:pPr lvl="1"/>
            <a:r>
              <a:rPr lang="en-US" dirty="0" smtClean="0"/>
              <a:t>very broad object of study, non-specific forms of data</a:t>
            </a:r>
          </a:p>
          <a:p>
            <a:pPr lvl="1"/>
            <a:endParaRPr lang="en-US" dirty="0"/>
          </a:p>
          <a:p>
            <a:r>
              <a:rPr lang="en-US" dirty="0"/>
              <a:t>external language of </a:t>
            </a:r>
            <a:r>
              <a:rPr lang="en-US" dirty="0" smtClean="0"/>
              <a:t>description (L2)</a:t>
            </a:r>
            <a:endParaRPr lang="en-US" dirty="0"/>
          </a:p>
          <a:p>
            <a:pPr lvl="1"/>
            <a:r>
              <a:rPr lang="en-US" dirty="0"/>
              <a:t>specific object of study and form of </a:t>
            </a:r>
            <a:r>
              <a:rPr lang="en-US" dirty="0" smtClean="0"/>
              <a:t>data</a:t>
            </a: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19</a:t>
            </a:fld>
            <a:endParaRPr lang="en-US"/>
          </a:p>
        </p:txBody>
      </p:sp>
    </p:spTree>
    <p:extLst>
      <p:ext uri="{BB962C8B-B14F-4D97-AF65-F5344CB8AC3E}">
        <p14:creationId xmlns:p14="http://schemas.microsoft.com/office/powerpoint/2010/main" val="38036242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Plan of talk</a:t>
            </a:r>
            <a:endParaRPr lang="en-US" dirty="0"/>
          </a:p>
        </p:txBody>
      </p:sp>
      <p:sp>
        <p:nvSpPr>
          <p:cNvPr id="3" name="Content Placeholder 2"/>
          <p:cNvSpPr>
            <a:spLocks noGrp="1"/>
          </p:cNvSpPr>
          <p:nvPr>
            <p:ph idx="1"/>
          </p:nvPr>
        </p:nvSpPr>
        <p:spPr/>
        <p:txBody>
          <a:bodyPr/>
          <a:lstStyle/>
          <a:p>
            <a:r>
              <a:rPr lang="en-US" dirty="0" smtClean="0"/>
              <a:t>the way of thinking of LCT</a:t>
            </a:r>
          </a:p>
          <a:p>
            <a:pPr lvl="1"/>
            <a:r>
              <a:rPr lang="en-US" dirty="0" smtClean="0"/>
              <a:t>centrality of ‘legitimation codes’</a:t>
            </a:r>
          </a:p>
          <a:p>
            <a:pPr lvl="1"/>
            <a:endParaRPr lang="en-US" dirty="0" smtClean="0"/>
          </a:p>
          <a:p>
            <a:r>
              <a:rPr lang="en-US" dirty="0" smtClean="0"/>
              <a:t>‘translation devices’</a:t>
            </a:r>
          </a:p>
          <a:p>
            <a:pPr lvl="1"/>
            <a:r>
              <a:rPr lang="en-US" dirty="0" smtClean="0"/>
              <a:t>significance for LCT research</a:t>
            </a:r>
          </a:p>
          <a:p>
            <a:pPr lvl="1"/>
            <a:r>
              <a:rPr lang="en-US" dirty="0" smtClean="0"/>
              <a:t>how to develop one: example of major study</a:t>
            </a:r>
          </a:p>
          <a:p>
            <a:pPr lvl="1"/>
            <a:endParaRPr lang="en-US" dirty="0" smtClean="0"/>
          </a:p>
          <a:p>
            <a:r>
              <a:rPr lang="en-US" dirty="0" smtClean="0"/>
              <a:t>example of analysis</a:t>
            </a:r>
          </a:p>
          <a:p>
            <a:pPr lvl="1"/>
            <a:r>
              <a:rPr lang="en-US" dirty="0" smtClean="0"/>
              <a:t>a sense of the ‘cooking process’</a:t>
            </a: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2</a:t>
            </a:fld>
            <a:endParaRPr lang="en-US"/>
          </a:p>
        </p:txBody>
      </p:sp>
    </p:spTree>
    <p:extLst>
      <p:ext uri="{BB962C8B-B14F-4D97-AF65-F5344CB8AC3E}">
        <p14:creationId xmlns:p14="http://schemas.microsoft.com/office/powerpoint/2010/main" val="2969350993"/>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A translation device</a:t>
            </a:r>
            <a:endParaRPr lang="en-US" dirty="0"/>
          </a:p>
        </p:txBody>
      </p:sp>
      <p:sp>
        <p:nvSpPr>
          <p:cNvPr id="5" name="Footer Placeholder 4"/>
          <p:cNvSpPr>
            <a:spLocks noGrp="1"/>
          </p:cNvSpPr>
          <p:nvPr>
            <p:ph type="ftr" sz="quarter" idx="14"/>
          </p:nvPr>
        </p:nvSpPr>
        <p:spPr/>
        <p:txBody>
          <a:bodyPr/>
          <a:lstStyle/>
          <a:p>
            <a:pPr>
              <a:defRPr/>
            </a:pPr>
            <a:r>
              <a:rPr lang="en-US" dirty="0" err="1"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ACF3FDE5-A9D6-674E-9F46-CE348F463BF3}" type="slidenum">
              <a:rPr lang="en-US" smtClean="0"/>
              <a:pPr>
                <a:defRPr/>
              </a:pPr>
              <a:t>20</a:t>
            </a:fld>
            <a:endParaRPr lang="en-US" dirty="0"/>
          </a:p>
        </p:txBody>
      </p:sp>
      <p:graphicFrame>
        <p:nvGraphicFramePr>
          <p:cNvPr id="7" name="Content Placeholder 5"/>
          <p:cNvGraphicFramePr>
            <a:graphicFrameLocks/>
          </p:cNvGraphicFramePr>
          <p:nvPr/>
        </p:nvGraphicFramePr>
        <p:xfrm>
          <a:off x="1270000" y="1479176"/>
          <a:ext cx="7620000" cy="4541519"/>
        </p:xfrm>
        <a:graphic>
          <a:graphicData uri="http://schemas.openxmlformats.org/drawingml/2006/table">
            <a:tbl>
              <a:tblPr firstRow="1" bandRow="1">
                <a:tableStyleId>{2D5ABB26-0587-4C30-8999-92F81FD0307C}</a:tableStyleId>
              </a:tblPr>
              <a:tblGrid>
                <a:gridCol w="1905000"/>
                <a:gridCol w="1905000"/>
                <a:gridCol w="1905000"/>
                <a:gridCol w="1905000"/>
              </a:tblGrid>
              <a:tr h="600315">
                <a:tc>
                  <a:txBody>
                    <a:bodyPr/>
                    <a:lstStyle/>
                    <a:p>
                      <a:r>
                        <a:rPr lang="en-US" sz="2200" b="1" dirty="0" smtClean="0"/>
                        <a:t>Concepts</a:t>
                      </a:r>
                      <a:endParaRPr lang="en-US" sz="2200" b="1"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b="1" dirty="0" smtClean="0"/>
                        <a:t>Definitions</a:t>
                      </a:r>
                      <a:endParaRPr lang="en-US" sz="2200" b="1"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b="1" dirty="0" smtClean="0"/>
                        <a:t>Indicators</a:t>
                      </a:r>
                      <a:endParaRPr lang="en-US" sz="2200" b="1"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b="1" dirty="0" smtClean="0"/>
                        <a:t>Examples from data</a:t>
                      </a:r>
                      <a:endParaRPr lang="en-US" sz="2200" b="1" dirty="0">
                        <a:solidFill>
                          <a:schemeClr val="bg1"/>
                        </a:solidFill>
                      </a:endParaRP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r h="1045556">
                <a:tc>
                  <a:txBody>
                    <a:bodyPr/>
                    <a:lstStyle/>
                    <a:p>
                      <a:r>
                        <a:rPr lang="en-US" sz="2200" dirty="0" smtClean="0"/>
                        <a:t>Often modalities of</a:t>
                      </a:r>
                      <a:r>
                        <a:rPr lang="en-US" sz="2200" baseline="0" dirty="0" smtClean="0"/>
                        <a:t> stronger / weaker </a:t>
                      </a:r>
                    </a:p>
                    <a:p>
                      <a:endParaRPr lang="en-US" sz="2200" baseline="0" dirty="0" smtClean="0"/>
                    </a:p>
                    <a:p>
                      <a:r>
                        <a:rPr lang="en-US" sz="2200" baseline="0" dirty="0" smtClean="0"/>
                        <a:t>e.g. SG+, SG–</a:t>
                      </a:r>
                    </a:p>
                    <a:p>
                      <a:endParaRPr lang="en-US" sz="2200" baseline="0" dirty="0" smtClean="0"/>
                    </a:p>
                    <a:p>
                      <a:r>
                        <a:rPr lang="en-US" sz="2200" baseline="0" dirty="0" smtClean="0"/>
                        <a:t>Or a continuum of strengths</a:t>
                      </a:r>
                    </a:p>
                    <a:p>
                      <a:endParaRPr lang="en-US" sz="2200" baseline="0" dirty="0" smtClean="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dirty="0" smtClean="0"/>
                        <a:t>Definition of modality </a:t>
                      </a:r>
                      <a:r>
                        <a:rPr lang="en-US" sz="2200" baseline="0" dirty="0" smtClean="0"/>
                        <a:t>of concept </a:t>
                      </a:r>
                    </a:p>
                    <a:p>
                      <a:endParaRPr lang="en-US" sz="2200" baseline="0" dirty="0" smtClean="0"/>
                    </a:p>
                    <a:p>
                      <a:endParaRPr lang="en-US" sz="2200" baseline="0" dirty="0" smtClean="0"/>
                    </a:p>
                    <a:p>
                      <a:r>
                        <a:rPr lang="en-US" sz="2200" baseline="0" dirty="0" smtClean="0"/>
                        <a:t>e.g. definition of SG+</a:t>
                      </a:r>
                      <a:endParaRPr lang="en-US" sz="2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dirty="0" smtClean="0"/>
                        <a:t>Indicators or descriptions of characteristics.</a:t>
                      </a:r>
                    </a:p>
                    <a:p>
                      <a:endParaRPr lang="en-US" sz="2200" dirty="0" smtClean="0"/>
                    </a:p>
                    <a:p>
                      <a:endParaRPr lang="en-US" sz="2200" dirty="0" smtClean="0"/>
                    </a:p>
                    <a:p>
                      <a:r>
                        <a:rPr lang="en-US" sz="2200" dirty="0" smtClean="0"/>
                        <a:t>Indicators depend</a:t>
                      </a:r>
                      <a:r>
                        <a:rPr lang="en-US" sz="2200" baseline="0" dirty="0" smtClean="0"/>
                        <a:t> on object of study and data</a:t>
                      </a:r>
                      <a:endParaRPr lang="en-US" sz="2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lang="en-US" sz="2200" dirty="0" smtClean="0"/>
                        <a:t>Quotes</a:t>
                      </a:r>
                      <a:r>
                        <a:rPr lang="en-US" sz="2200" baseline="0" dirty="0" smtClean="0"/>
                        <a:t> or examples from data </a:t>
                      </a:r>
                      <a:r>
                        <a:rPr lang="en-US" sz="2200" baseline="0" dirty="0" err="1" smtClean="0"/>
                        <a:t>analysed</a:t>
                      </a:r>
                      <a:endParaRPr lang="en-US" sz="2200" baseline="0" dirty="0" smtClean="0"/>
                    </a:p>
                    <a:p>
                      <a:endParaRPr lang="en-US" sz="2200" baseline="0" dirty="0" smtClean="0"/>
                    </a:p>
                    <a:p>
                      <a:endParaRPr lang="en-US" sz="2200" baseline="0" dirty="0" smtClean="0"/>
                    </a:p>
                    <a:p>
                      <a:r>
                        <a:rPr lang="en-US" sz="2200" baseline="0" dirty="0" smtClean="0"/>
                        <a:t>Quotes.</a:t>
                      </a:r>
                      <a:endParaRPr lang="en-US" sz="2200"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r>
            </a:tbl>
          </a:graphicData>
        </a:graphic>
      </p:graphicFrame>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391126186"/>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Footer Placeholder 3"/>
          <p:cNvSpPr>
            <a:spLocks noGrp="1"/>
          </p:cNvSpPr>
          <p:nvPr>
            <p:ph type="ftr" sz="quarter" idx="10"/>
          </p:nvPr>
        </p:nvSpPr>
        <p:spPr/>
        <p:txBody>
          <a:bodyPr/>
          <a:lstStyle/>
          <a:p>
            <a:pPr>
              <a:defRPr/>
            </a:pPr>
            <a:r>
              <a:rPr lang="en-US"/>
              <a:t>www.karlmaton.com</a:t>
            </a:r>
          </a:p>
        </p:txBody>
      </p:sp>
      <p:sp>
        <p:nvSpPr>
          <p:cNvPr id="47" name="Slide Number Placeholder 4"/>
          <p:cNvSpPr>
            <a:spLocks noGrp="1"/>
          </p:cNvSpPr>
          <p:nvPr>
            <p:ph type="sldNum" sz="quarter" idx="11"/>
          </p:nvPr>
        </p:nvSpPr>
        <p:spPr/>
        <p:txBody>
          <a:bodyPr/>
          <a:lstStyle/>
          <a:p>
            <a:pPr>
              <a:defRPr/>
            </a:pPr>
            <a:fld id="{27F0421E-AF50-C242-A6CA-D6E9FD48A12E}" type="slidenum">
              <a:rPr lang="en-US"/>
              <a:pPr>
                <a:defRPr/>
              </a:pPr>
              <a:t>21</a:t>
            </a:fld>
            <a:endParaRPr lang="en-US"/>
          </a:p>
        </p:txBody>
      </p:sp>
      <p:graphicFrame>
        <p:nvGraphicFramePr>
          <p:cNvPr id="41986" name="Group 2"/>
          <p:cNvGraphicFramePr>
            <a:graphicFrameLocks noGrp="1"/>
          </p:cNvGraphicFramePr>
          <p:nvPr/>
        </p:nvGraphicFramePr>
        <p:xfrm>
          <a:off x="0" y="0"/>
          <a:ext cx="9144000" cy="6858002"/>
        </p:xfrm>
        <a:graphic>
          <a:graphicData uri="http://schemas.openxmlformats.org/drawingml/2006/table">
            <a:tbl>
              <a:tblPr/>
              <a:tblGrid>
                <a:gridCol w="993775"/>
                <a:gridCol w="1419225"/>
                <a:gridCol w="3152775"/>
                <a:gridCol w="3578225"/>
              </a:tblGrid>
              <a:tr h="488950">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AU" sz="1200" b="1" i="0" u="none" strike="noStrike" cap="none" normalizeH="0" baseline="0">
                          <a:ln>
                            <a:noFill/>
                          </a:ln>
                          <a:solidFill>
                            <a:srgbClr val="2B3E4D"/>
                          </a:solidFill>
                          <a:effectLst/>
                          <a:latin typeface="Times New Roman" charset="0"/>
                          <a:ea typeface="ＭＳ Ｐゴシック" charset="-128"/>
                          <a:cs typeface="ＭＳ Ｐゴシック" charset="-128"/>
                        </a:rPr>
                        <a:t>Semantic gravity</a:t>
                      </a:r>
                      <a:endParaRPr kumimoji="0" lang="en-US" sz="2800" b="1"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AU" sz="1200" b="1" i="0" u="none" strike="noStrike" cap="none" normalizeH="0" baseline="0">
                          <a:ln>
                            <a:noFill/>
                          </a:ln>
                          <a:solidFill>
                            <a:srgbClr val="2B3E4D"/>
                          </a:solidFill>
                          <a:effectLst/>
                          <a:latin typeface="Times New Roman" charset="0"/>
                          <a:ea typeface="ＭＳ Ｐゴシック" charset="-128"/>
                          <a:cs typeface="ＭＳ Ｐゴシック" charset="-128"/>
                        </a:rPr>
                        <a:t>Coding of responses</a:t>
                      </a:r>
                      <a:endParaRPr kumimoji="0" lang="en-US" sz="1200" b="1"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AU" sz="1200" b="1" i="0" u="none" strike="noStrike" cap="none" normalizeH="0" baseline="0">
                          <a:ln>
                            <a:noFill/>
                          </a:ln>
                          <a:solidFill>
                            <a:srgbClr val="2B3E4D"/>
                          </a:solidFill>
                          <a:effectLst/>
                          <a:latin typeface="Times New Roman" charset="0"/>
                          <a:ea typeface="ＭＳ Ｐゴシック" charset="-128"/>
                          <a:cs typeface="ＭＳ Ｐゴシック" charset="-128"/>
                        </a:rPr>
                        <a:t>Form taken by student responses</a:t>
                      </a:r>
                      <a:endParaRPr kumimoji="0" lang="en-US" sz="1200" b="1"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AU" sz="1200" b="1" i="0" u="none" strike="noStrike" cap="none" normalizeH="0" baseline="0">
                          <a:ln>
                            <a:noFill/>
                          </a:ln>
                          <a:solidFill>
                            <a:srgbClr val="2B3E4D"/>
                          </a:solidFill>
                          <a:effectLst/>
                          <a:latin typeface="Times New Roman" charset="0"/>
                          <a:ea typeface="ＭＳ Ｐゴシック" charset="-128"/>
                          <a:cs typeface="ＭＳ Ｐゴシック" charset="-128"/>
                        </a:rPr>
                        <a:t>Example quote from student answers</a:t>
                      </a:r>
                      <a:endParaRPr kumimoji="0" lang="en-US" sz="2800" b="1"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876300">
                <a:tc rowSpan="6">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Abstraction</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Presents a general principle or procedure that moves beyond the cases to address wider or future practice.  </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Legal and intellectual property issues are a major consideration when developing a product.</a:t>
                      </a:r>
                      <a:endParaRPr kumimoji="0" lang="en-US" sz="28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731838">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Generalisation</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Presents a general observation or draws a generalising conclusion about issues and events </a:t>
                      </a:r>
                      <a:r>
                        <a:rPr kumimoji="0" lang="en-AU" sz="1200" b="0" i="1" u="none" strike="noStrike" cap="none" normalizeH="0" baseline="0">
                          <a:ln>
                            <a:noFill/>
                          </a:ln>
                          <a:solidFill>
                            <a:srgbClr val="2B3E4D"/>
                          </a:solidFill>
                          <a:effectLst/>
                          <a:latin typeface="Times New Roman" charset="0"/>
                          <a:ea typeface="ＭＳ Ｐゴシック" charset="-128"/>
                          <a:cs typeface="ＭＳ Ｐゴシック" charset="-128"/>
                        </a:rPr>
                        <a:t>in </a:t>
                      </a: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the case. </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Precious time would be wasted and deadlines not met when members did not have a full concept of the project.  </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073150">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Judgement</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Goes beyond re-presenting or interpreting information to offer a value judgement or claim.</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While each metaphor provides a realistic learning environment ..., I felt that the </a:t>
                      </a:r>
                      <a:r>
                        <a:rPr kumimoji="0" lang="en-AU" sz="1200" b="0" i="1" u="none" strike="noStrike" cap="none" normalizeH="0" baseline="0">
                          <a:ln>
                            <a:noFill/>
                          </a:ln>
                          <a:solidFill>
                            <a:srgbClr val="2B3E4D"/>
                          </a:solidFill>
                          <a:effectLst/>
                          <a:latin typeface="Times New Roman" charset="0"/>
                          <a:ea typeface="ＭＳ Ｐゴシック" charset="-128"/>
                          <a:cs typeface="ＭＳ Ｐゴシック" charset="-128"/>
                        </a:rPr>
                        <a:t>Nardoo</a:t>
                      </a: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 metaphor assists with navigation, while the </a:t>
                      </a:r>
                      <a:r>
                        <a:rPr kumimoji="0" lang="en-AU" sz="1200" b="0" i="1" u="none" strike="noStrike" cap="none" normalizeH="0" baseline="0">
                          <a:ln>
                            <a:noFill/>
                          </a:ln>
                          <a:solidFill>
                            <a:srgbClr val="2B3E4D"/>
                          </a:solidFill>
                          <a:effectLst/>
                          <a:latin typeface="Times New Roman" charset="0"/>
                          <a:ea typeface="ＭＳ Ｐゴシック" charset="-128"/>
                          <a:cs typeface="ＭＳ Ｐゴシック" charset="-128"/>
                        </a:rPr>
                        <a:t>StageStruck</a:t>
                      </a: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 metaphor was a barrier to effective navigation.</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119188">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Interpretation</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Seeks to explain a statement by interpreting information from the case or adding new information.  May include use of other literature or personal experience.</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While not alluded to in the interviews, this may have caused problems for the team, as there would have been a new software to work with, and transferral of information from </a:t>
                      </a:r>
                      <a:r>
                        <a:rPr kumimoji="0" lang="en-AU" sz="1200" b="0" i="1" u="none" strike="noStrike" cap="none" normalizeH="0" baseline="0">
                          <a:ln>
                            <a:noFill/>
                          </a:ln>
                          <a:solidFill>
                            <a:srgbClr val="2B3E4D"/>
                          </a:solidFill>
                          <a:effectLst/>
                          <a:latin typeface="Times New Roman" charset="0"/>
                          <a:ea typeface="ＭＳ Ｐゴシック" charset="-128"/>
                          <a:cs typeface="ＭＳ Ｐゴシック" charset="-128"/>
                        </a:rPr>
                        <a:t>Hypercard </a:t>
                      </a: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to </a:t>
                      </a:r>
                      <a:r>
                        <a:rPr kumimoji="0" lang="en-AU" sz="1200" b="0" i="1" u="none" strike="noStrike" cap="none" normalizeH="0" baseline="0">
                          <a:ln>
                            <a:noFill/>
                          </a:ln>
                          <a:solidFill>
                            <a:srgbClr val="2B3E4D"/>
                          </a:solidFill>
                          <a:effectLst/>
                          <a:latin typeface="Times New Roman" charset="0"/>
                          <a:ea typeface="ＭＳ Ｐゴシック" charset="-128"/>
                          <a:cs typeface="ＭＳ Ｐゴシック" charset="-128"/>
                        </a:rPr>
                        <a:t>MediaPlant</a:t>
                      </a: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458913">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Summarising description</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Descriptive response that summarises or synthesises information presented in the case, including re-wording and re-structuring of a number of events into one statement. Does not present new information from beyond case.</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This involved creating the overall structure and content of the project, with design briefs and statements being forwarded to the client, with the final design statement being signed off by the client, giving a stable starting position for the project.</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1109663">
                <a:tc vMerge="1">
                  <a:txBody>
                    <a:bodyPr/>
                    <a:lstStyle/>
                    <a:p>
                      <a:endParaRPr lang="en-US"/>
                    </a:p>
                  </a:txBody>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a:ln>
                            <a:noFill/>
                          </a:ln>
                          <a:solidFill>
                            <a:srgbClr val="2B3E4D"/>
                          </a:solidFill>
                          <a:effectLst/>
                          <a:latin typeface="Times New Roman" charset="0"/>
                          <a:ea typeface="ＭＳ Ｐゴシック" charset="-128"/>
                          <a:cs typeface="ＭＳ Ｐゴシック" charset="-128"/>
                        </a:rPr>
                        <a:t>Reproductive description</a:t>
                      </a:r>
                      <a:endParaRPr kumimoji="0" lang="en-US" sz="1200" b="0" i="0" u="none" strike="noStrike" cap="none" normalizeH="0" baseline="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dirty="0">
                          <a:ln>
                            <a:noFill/>
                          </a:ln>
                          <a:solidFill>
                            <a:srgbClr val="2B3E4D"/>
                          </a:solidFill>
                          <a:effectLst/>
                          <a:latin typeface="Times New Roman" charset="0"/>
                          <a:ea typeface="ＭＳ Ｐゴシック" charset="-128"/>
                          <a:cs typeface="ＭＳ Ｐゴシック" charset="-128"/>
                        </a:rPr>
                        <a:t>Reproduces information directly from the case with no elaboration (i.e. quotations).</a:t>
                      </a:r>
                      <a:endParaRPr kumimoji="0" lang="en-US" sz="1200" b="0" i="0" u="none"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AU" sz="1200" b="0" i="0" u="none" strike="noStrike" cap="none" normalizeH="0" baseline="0" dirty="0">
                          <a:ln>
                            <a:noFill/>
                          </a:ln>
                          <a:solidFill>
                            <a:srgbClr val="2B3E4D"/>
                          </a:solidFill>
                          <a:effectLst/>
                          <a:latin typeface="Times New Roman" charset="0"/>
                          <a:ea typeface="ＭＳ Ｐゴシック" charset="-128"/>
                          <a:cs typeface="ＭＳ Ｐゴシック" charset="-128"/>
                        </a:rPr>
                        <a:t>The NSW Department of Land and Water Conservation (DLWC) approached the Interactive Multimedia Learning Laboratory (IMMLL) at the University of Wollongong to develop an educational multimedia package.</a:t>
                      </a:r>
                      <a:endParaRPr kumimoji="0" lang="en-US" sz="1200" b="0" i="0" u="none" strike="noStrike" cap="none" normalizeH="0" baseline="0" dirty="0">
                        <a:ln>
                          <a:noFill/>
                        </a:ln>
                        <a:solidFill>
                          <a:srgbClr val="2B3E4D"/>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graphicFrame>
        <p:nvGraphicFramePr>
          <p:cNvPr id="48130" name="Object 2"/>
          <p:cNvGraphicFramePr>
            <a:graphicFrameLocks noChangeAspect="1"/>
          </p:cNvGraphicFramePr>
          <p:nvPr>
            <p:extLst>
              <p:ext uri="{D42A27DB-BD31-4B8C-83A1-F6EECF244321}">
                <p14:modId xmlns:p14="http://schemas.microsoft.com/office/powerpoint/2010/main" val="794449957"/>
              </p:ext>
            </p:extLst>
          </p:nvPr>
        </p:nvGraphicFramePr>
        <p:xfrm>
          <a:off x="58393" y="408778"/>
          <a:ext cx="914400" cy="6449223"/>
        </p:xfrm>
        <a:graphic>
          <a:graphicData uri="http://schemas.openxmlformats.org/presentationml/2006/ole">
            <mc:AlternateContent xmlns:mc="http://schemas.openxmlformats.org/markup-compatibility/2006">
              <mc:Choice xmlns:v="urn:schemas-microsoft-com:vml" Requires="v">
                <p:oleObj spid="_x0000_s114740" name="Picture" r:id="rId4" imgW="801624" imgH="4114800" progId="Word.Picture.8">
                  <p:embed/>
                </p:oleObj>
              </mc:Choice>
              <mc:Fallback>
                <p:oleObj name="Picture" r:id="rId4" imgW="801624" imgH="4114800" progId="Word.Picture.8">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393" y="408778"/>
                        <a:ext cx="914400" cy="6449223"/>
                      </a:xfrm>
                      <a:prstGeom prst="rect">
                        <a:avLst/>
                      </a:prstGeom>
                      <a:noFill/>
                      <a:extLst/>
                    </p:spPr>
                  </p:pic>
                </p:oleObj>
              </mc:Fallback>
            </mc:AlternateContent>
          </a:graphicData>
        </a:graphic>
      </p:graphicFrame>
      <p:sp>
        <p:nvSpPr>
          <p:cNvPr id="42029" name="AutoShape 45"/>
          <p:cNvSpPr>
            <a:spLocks noChangeArrowheads="1"/>
          </p:cNvSpPr>
          <p:nvPr/>
        </p:nvSpPr>
        <p:spPr bwMode="auto">
          <a:xfrm>
            <a:off x="2057400" y="5257800"/>
            <a:ext cx="685800" cy="533400"/>
          </a:xfrm>
          <a:prstGeom prst="rightArrow">
            <a:avLst>
              <a:gd name="adj1" fmla="val 50000"/>
              <a:gd name="adj2" fmla="val 3214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2032" name="AutoShape 48"/>
          <p:cNvSpPr>
            <a:spLocks noChangeArrowheads="1"/>
          </p:cNvSpPr>
          <p:nvPr/>
        </p:nvSpPr>
        <p:spPr bwMode="auto">
          <a:xfrm>
            <a:off x="2133600" y="990600"/>
            <a:ext cx="685800" cy="533400"/>
          </a:xfrm>
          <a:prstGeom prst="leftArrow">
            <a:avLst>
              <a:gd name="adj1" fmla="val 50000"/>
              <a:gd name="adj2" fmla="val 3214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2033" name="AutoShape 49"/>
          <p:cNvSpPr>
            <a:spLocks noChangeArrowheads="1"/>
          </p:cNvSpPr>
          <p:nvPr/>
        </p:nvSpPr>
        <p:spPr bwMode="auto">
          <a:xfrm>
            <a:off x="5181600" y="5257800"/>
            <a:ext cx="685800" cy="533400"/>
          </a:xfrm>
          <a:prstGeom prst="rightArrow">
            <a:avLst>
              <a:gd name="adj1" fmla="val 50000"/>
              <a:gd name="adj2" fmla="val 3214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2034" name="AutoShape 50"/>
          <p:cNvSpPr>
            <a:spLocks noChangeArrowheads="1"/>
          </p:cNvSpPr>
          <p:nvPr/>
        </p:nvSpPr>
        <p:spPr bwMode="auto">
          <a:xfrm>
            <a:off x="5257800" y="990600"/>
            <a:ext cx="685800" cy="533400"/>
          </a:xfrm>
          <a:prstGeom prst="leftArrow">
            <a:avLst>
              <a:gd name="adj1" fmla="val 50000"/>
              <a:gd name="adj2" fmla="val 3214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2035" name="AutoShape 51"/>
          <p:cNvSpPr>
            <a:spLocks noChangeArrowheads="1"/>
          </p:cNvSpPr>
          <p:nvPr/>
        </p:nvSpPr>
        <p:spPr bwMode="auto">
          <a:xfrm>
            <a:off x="609600" y="5257800"/>
            <a:ext cx="685800" cy="533400"/>
          </a:xfrm>
          <a:prstGeom prst="rightArrow">
            <a:avLst>
              <a:gd name="adj1" fmla="val 50000"/>
              <a:gd name="adj2" fmla="val 3214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
        <p:nvSpPr>
          <p:cNvPr id="42036" name="AutoShape 52"/>
          <p:cNvSpPr>
            <a:spLocks noChangeArrowheads="1"/>
          </p:cNvSpPr>
          <p:nvPr/>
        </p:nvSpPr>
        <p:spPr bwMode="auto">
          <a:xfrm>
            <a:off x="685800" y="990600"/>
            <a:ext cx="685800" cy="533400"/>
          </a:xfrm>
          <a:prstGeom prst="leftArrow">
            <a:avLst>
              <a:gd name="adj1" fmla="val 50000"/>
              <a:gd name="adj2" fmla="val 32143"/>
            </a:avLst>
          </a:prstGeom>
          <a:solidFill>
            <a:schemeClr val="accent1"/>
          </a:solidFill>
          <a:ln w="9525">
            <a:solidFill>
              <a:schemeClr val="tx1"/>
            </a:solidFill>
            <a:miter lim="800000"/>
            <a:headEnd/>
            <a:tailEnd/>
          </a:ln>
        </p:spPr>
        <p:txBody>
          <a:bodyPr wrap="none" anchor="ctr">
            <a:prstTxWarp prst="textNoShape">
              <a:avLst/>
            </a:prstTxWarp>
          </a:bodyPr>
          <a:lstStyle/>
          <a:p>
            <a:endParaRPr lang="en-US"/>
          </a:p>
        </p:txBody>
      </p:sp>
    </p:spTree>
    <p:extLst>
      <p:ext uri="{BB962C8B-B14F-4D97-AF65-F5344CB8AC3E}">
        <p14:creationId xmlns:p14="http://schemas.microsoft.com/office/powerpoint/2010/main" val="1337390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203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20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20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203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2032"/>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20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29" grpId="0" animBg="1"/>
      <p:bldP spid="42032" grpId="0" animBg="1"/>
      <p:bldP spid="42033" grpId="0" animBg="1"/>
      <p:bldP spid="42034" grpId="0" animBg="1"/>
      <p:bldP spid="42035" grpId="0" animBg="1"/>
      <p:bldP spid="4203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dirty="0"/>
          </a:p>
        </p:txBody>
      </p:sp>
      <p:sp>
        <p:nvSpPr>
          <p:cNvPr id="5017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normAutofit/>
          </a:bodyPr>
          <a:lstStyle/>
          <a:p>
            <a:pPr marL="0" indent="0">
              <a:buNone/>
            </a:pPr>
            <a:r>
              <a:rPr lang="en-US" dirty="0"/>
              <a:t>C</a:t>
            </a:r>
            <a:r>
              <a:rPr lang="en-US" dirty="0" smtClean="0"/>
              <a:t>an </a:t>
            </a:r>
            <a:r>
              <a:rPr lang="en-US" dirty="0" smtClean="0"/>
              <a:t>use existing models </a:t>
            </a:r>
            <a:r>
              <a:rPr lang="en-US" dirty="0" smtClean="0"/>
              <a:t>/ other theories as a translation device for LCT</a:t>
            </a:r>
          </a:p>
          <a:p>
            <a:pPr marL="400050" lvl="1" indent="0">
              <a:buNone/>
            </a:pPr>
            <a:r>
              <a:rPr lang="en-US" dirty="0" smtClean="0"/>
              <a:t>e.g. enact SG using previous slide </a:t>
            </a:r>
          </a:p>
          <a:p>
            <a:pPr marL="914400" lvl="1" indent="-514350">
              <a:buFont typeface="Arial" charset="0"/>
              <a:buNone/>
            </a:pPr>
            <a:r>
              <a:rPr lang="en-US" dirty="0" smtClean="0"/>
              <a:t>or ‘Bloom’s taxonomy’</a:t>
            </a:r>
          </a:p>
          <a:p>
            <a:pPr marL="914400" lvl="1" indent="-514350">
              <a:buFont typeface="Arial" charset="0"/>
              <a:buNone/>
            </a:pPr>
            <a:r>
              <a:rPr lang="en-US" dirty="0" smtClean="0"/>
              <a:t>or </a:t>
            </a:r>
            <a:r>
              <a:rPr lang="en-US" dirty="0" err="1" smtClean="0"/>
              <a:t>Kerbrat-Orecchioni</a:t>
            </a:r>
            <a:r>
              <a:rPr lang="en-US" dirty="0" smtClean="0"/>
              <a:t> on language </a:t>
            </a:r>
            <a:endParaRPr lang="en-US" dirty="0" smtClean="0"/>
          </a:p>
          <a:p>
            <a:pPr marL="914400" lvl="1" indent="-514350">
              <a:buFont typeface="Arial" charset="0"/>
              <a:buNone/>
            </a:pPr>
            <a:r>
              <a:rPr lang="en-US" dirty="0" smtClean="0"/>
              <a:t>or</a:t>
            </a:r>
            <a:r>
              <a:rPr lang="en-US" dirty="0" smtClean="0"/>
              <a:t> concepts from systemic functional linguistics</a:t>
            </a:r>
            <a:endParaRPr lang="en-US"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1130E2FD-BAA2-004C-885D-46ABE9C928D3}" type="slidenum">
              <a:rPr lang="en-US" smtClean="0"/>
              <a:pPr>
                <a:defRPr/>
              </a:pPr>
              <a:t>22</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0069575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Translation device: </a:t>
            </a:r>
            <a:r>
              <a:rPr lang="en-US" dirty="0" smtClean="0"/>
              <a:t>product</a:t>
            </a:r>
            <a:endParaRPr lang="en-US" dirty="0"/>
          </a:p>
        </p:txBody>
      </p:sp>
      <p:sp>
        <p:nvSpPr>
          <p:cNvPr id="51203"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need to </a:t>
            </a:r>
            <a:r>
              <a:rPr lang="en-US" dirty="0" smtClean="0"/>
              <a:t>think </a:t>
            </a:r>
            <a:r>
              <a:rPr lang="en-US" dirty="0" smtClean="0"/>
              <a:t>about </a:t>
            </a:r>
            <a:r>
              <a:rPr lang="en-US" dirty="0" smtClean="0"/>
              <a:t>translation device because </a:t>
            </a:r>
            <a:r>
              <a:rPr lang="en-US" dirty="0" err="1" smtClean="0"/>
              <a:t>organising</a:t>
            </a:r>
            <a:r>
              <a:rPr lang="en-US" dirty="0" smtClean="0"/>
              <a:t> principles are </a:t>
            </a:r>
            <a:r>
              <a:rPr lang="en-US" dirty="0" err="1" smtClean="0"/>
              <a:t>realised</a:t>
            </a:r>
            <a:r>
              <a:rPr lang="en-US" dirty="0" smtClean="0"/>
              <a:t> differently in different objects of study</a:t>
            </a:r>
          </a:p>
          <a:p>
            <a:r>
              <a:rPr lang="en-US" dirty="0" smtClean="0"/>
              <a:t>enables others to read data: makes visible process</a:t>
            </a:r>
          </a:p>
          <a:p>
            <a:r>
              <a:rPr lang="en-US" dirty="0" smtClean="0"/>
              <a:t>means of translating between theory and data, and between data and theory</a:t>
            </a:r>
          </a:p>
          <a:p>
            <a:r>
              <a:rPr lang="en-US" dirty="0" smtClean="0"/>
              <a:t>major theoretical contribution: can be adopted / adapted by other studies</a:t>
            </a:r>
          </a:p>
          <a:p>
            <a:pPr>
              <a:buFont typeface="Arial" charset="0"/>
              <a:buNone/>
            </a:pPr>
            <a:endParaRPr lang="en-US"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1D6CC641-D2F8-B94B-A7E8-728CFD463FA1}" type="slidenum">
              <a:rPr lang="en-US" smtClean="0"/>
              <a:pPr>
                <a:defRPr/>
              </a:pPr>
              <a:t>23</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620714782"/>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5222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a:lnSpc>
                <a:spcPct val="90000"/>
              </a:lnSpc>
              <a:buFontTx/>
              <a:buNone/>
            </a:pPr>
            <a:r>
              <a:rPr lang="en-AU" smtClean="0"/>
              <a:t>	‘L2 is equally an imaginative act as L1 but is rarely constructed to warrant that adjective.  It is essentially what research is about.  The rest can be done in an armchair.  Armchairs do not change one, only accommodate.  Research is the means of change.’ </a:t>
            </a:r>
          </a:p>
          <a:p>
            <a:pPr>
              <a:lnSpc>
                <a:spcPct val="90000"/>
              </a:lnSpc>
              <a:buFontTx/>
              <a:buNone/>
            </a:pPr>
            <a:endParaRPr lang="en-AU" smtClean="0"/>
          </a:p>
          <a:p>
            <a:pPr>
              <a:lnSpc>
                <a:spcPct val="90000"/>
              </a:lnSpc>
              <a:buFontTx/>
              <a:buNone/>
            </a:pPr>
            <a:r>
              <a:rPr lang="en-AU" smtClean="0"/>
              <a:t>	(Bernstein, personal communication)</a:t>
            </a:r>
            <a:endParaRPr lang="en-AU" smtClean="0">
              <a:solidFill>
                <a:schemeClr val="tx1"/>
              </a:solidFill>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49692574-9C2E-4047-8CE0-3DA321E12A45}" type="slidenum">
              <a:rPr lang="en-US" smtClean="0"/>
              <a:pPr>
                <a:defRPr/>
              </a:pPr>
              <a:t>24</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5534596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4710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108" name="Content Placeholder 3"/>
          <p:cNvSpPr>
            <a:spLocks noGrp="1"/>
          </p:cNvSpPr>
          <p:nvPr>
            <p:ph sz="quarter" idx="13"/>
          </p:nvPr>
        </p:nvSpPr>
        <p:spPr bwMode="auto">
          <a:xfrm>
            <a:off x="0" y="1181100"/>
            <a:ext cx="1127125" cy="5676900"/>
          </a:xfrm>
          <a:gradFill>
            <a:gsLst>
              <a:gs pos="0">
                <a:srgbClr val="FFFFFF"/>
              </a:gs>
              <a:gs pos="60001">
                <a:srgbClr val="222268"/>
              </a:gs>
              <a:gs pos="100000">
                <a:srgbClr val="22226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D81CC47-2027-1F4B-BF15-21B41E94AD41}" type="slidenum">
              <a:rPr lang="en-US" smtClean="0"/>
              <a:pPr>
                <a:defRPr/>
              </a:pPr>
              <a:t>25</a:t>
            </a:fld>
            <a:endParaRPr lang="en-US" dirty="0"/>
          </a:p>
        </p:txBody>
      </p:sp>
      <p:pic>
        <p:nvPicPr>
          <p:cNvPr id="47111" name="Content Placeholder 6" descr="LoD.jpg"/>
          <p:cNvPicPr>
            <a:picLocks noChangeAspect="1"/>
          </p:cNvPicPr>
          <p:nvPr/>
        </p:nvPicPr>
        <p:blipFill>
          <a:blip r:embed="rId2"/>
          <a:srcRect l="-1900" r="-1900"/>
          <a:stretch>
            <a:fillRect/>
          </a:stretch>
        </p:blipFill>
        <p:spPr bwMode="auto">
          <a:xfrm>
            <a:off x="-190500" y="0"/>
            <a:ext cx="9334500" cy="6858000"/>
          </a:xfrm>
          <a:prstGeom prst="rect">
            <a:avLst/>
          </a:prstGeom>
          <a:noFill/>
          <a:ln w="9525">
            <a:noFill/>
            <a:miter lim="800000"/>
            <a:headEnd/>
            <a:tailEnd/>
          </a:ln>
        </p:spPr>
      </p:pic>
      <p:sp>
        <p:nvSpPr>
          <p:cNvPr id="8" name="Rounded Rectangle 7"/>
          <p:cNvSpPr/>
          <p:nvPr/>
        </p:nvSpPr>
        <p:spPr>
          <a:xfrm>
            <a:off x="1945803" y="786514"/>
            <a:ext cx="2944622" cy="4945469"/>
          </a:xfrm>
          <a:prstGeom prst="roundRect">
            <a:avLst/>
          </a:prstGeom>
          <a:noFill/>
          <a:ln w="31750" cmpd="sng">
            <a:solidFill>
              <a:srgbClr val="00009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221445462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4710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108" name="Content Placeholder 3"/>
          <p:cNvSpPr>
            <a:spLocks noGrp="1"/>
          </p:cNvSpPr>
          <p:nvPr>
            <p:ph sz="quarter" idx="13"/>
          </p:nvPr>
        </p:nvSpPr>
        <p:spPr bwMode="auto">
          <a:xfrm>
            <a:off x="0" y="1181100"/>
            <a:ext cx="1127125" cy="5676900"/>
          </a:xfrm>
          <a:gradFill>
            <a:gsLst>
              <a:gs pos="0">
                <a:srgbClr val="FFFFFF"/>
              </a:gs>
              <a:gs pos="60001">
                <a:srgbClr val="222268"/>
              </a:gs>
              <a:gs pos="100000">
                <a:srgbClr val="22226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D81CC47-2027-1F4B-BF15-21B41E94AD41}" type="slidenum">
              <a:rPr lang="en-US" smtClean="0"/>
              <a:pPr>
                <a:defRPr/>
              </a:pPr>
              <a:t>26</a:t>
            </a:fld>
            <a:endParaRPr lang="en-US" dirty="0"/>
          </a:p>
        </p:txBody>
      </p:sp>
      <p:pic>
        <p:nvPicPr>
          <p:cNvPr id="47111" name="Content Placeholder 6" descr="LoD.jpg"/>
          <p:cNvPicPr>
            <a:picLocks noChangeAspect="1"/>
          </p:cNvPicPr>
          <p:nvPr/>
        </p:nvPicPr>
        <p:blipFill>
          <a:blip r:embed="rId2"/>
          <a:srcRect l="-1900" r="-1900"/>
          <a:stretch>
            <a:fillRect/>
          </a:stretch>
        </p:blipFill>
        <p:spPr bwMode="auto">
          <a:xfrm>
            <a:off x="-190500" y="0"/>
            <a:ext cx="9334500" cy="6858000"/>
          </a:xfrm>
          <a:prstGeom prst="rect">
            <a:avLst/>
          </a:prstGeom>
          <a:noFill/>
          <a:ln w="9525">
            <a:noFill/>
            <a:miter lim="800000"/>
            <a:headEnd/>
            <a:tailEnd/>
          </a:ln>
        </p:spPr>
      </p:pic>
      <p:sp>
        <p:nvSpPr>
          <p:cNvPr id="8" name="Rounded Rectangle 7"/>
          <p:cNvSpPr/>
          <p:nvPr/>
        </p:nvSpPr>
        <p:spPr>
          <a:xfrm>
            <a:off x="5551579" y="786514"/>
            <a:ext cx="2944622" cy="4945469"/>
          </a:xfrm>
          <a:prstGeom prst="roundRect">
            <a:avLst/>
          </a:prstGeom>
          <a:noFill/>
          <a:ln w="31750" cmpd="sng">
            <a:solidFill>
              <a:srgbClr val="00009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287321552"/>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4710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7108" name="Content Placeholder 3"/>
          <p:cNvSpPr>
            <a:spLocks noGrp="1"/>
          </p:cNvSpPr>
          <p:nvPr>
            <p:ph sz="quarter" idx="13"/>
          </p:nvPr>
        </p:nvSpPr>
        <p:spPr bwMode="auto">
          <a:xfrm>
            <a:off x="0" y="1181100"/>
            <a:ext cx="1127125" cy="5676900"/>
          </a:xfrm>
          <a:gradFill>
            <a:gsLst>
              <a:gs pos="0">
                <a:srgbClr val="FFFFFF"/>
              </a:gs>
              <a:gs pos="60001">
                <a:srgbClr val="222268"/>
              </a:gs>
              <a:gs pos="100000">
                <a:srgbClr val="22226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D81CC47-2027-1F4B-BF15-21B41E94AD41}" type="slidenum">
              <a:rPr lang="en-US" smtClean="0"/>
              <a:pPr>
                <a:defRPr/>
              </a:pPr>
              <a:t>27</a:t>
            </a:fld>
            <a:endParaRPr lang="en-US" dirty="0"/>
          </a:p>
        </p:txBody>
      </p:sp>
      <p:pic>
        <p:nvPicPr>
          <p:cNvPr id="47111" name="Content Placeholder 6" descr="LoD.jpg"/>
          <p:cNvPicPr>
            <a:picLocks noChangeAspect="1"/>
          </p:cNvPicPr>
          <p:nvPr/>
        </p:nvPicPr>
        <p:blipFill>
          <a:blip r:embed="rId2"/>
          <a:srcRect l="-1900" r="-1900"/>
          <a:stretch>
            <a:fillRect/>
          </a:stretch>
        </p:blipFill>
        <p:spPr bwMode="auto">
          <a:xfrm>
            <a:off x="-190500" y="0"/>
            <a:ext cx="9334500" cy="6858000"/>
          </a:xfrm>
          <a:prstGeom prst="rect">
            <a:avLst/>
          </a:prstGeom>
          <a:noFill/>
          <a:ln w="9525">
            <a:noFill/>
            <a:miter lim="800000"/>
            <a:headEnd/>
            <a:tailEnd/>
          </a:ln>
        </p:spPr>
      </p:pic>
      <p:sp>
        <p:nvSpPr>
          <p:cNvPr id="8" name="Rounded Rectangle 7"/>
          <p:cNvSpPr/>
          <p:nvPr/>
        </p:nvSpPr>
        <p:spPr>
          <a:xfrm>
            <a:off x="262769" y="1562121"/>
            <a:ext cx="8233432" cy="1109544"/>
          </a:xfrm>
          <a:prstGeom prst="roundRect">
            <a:avLst/>
          </a:prstGeom>
          <a:noFill/>
          <a:ln w="31750" cmpd="sng">
            <a:solidFill>
              <a:srgbClr val="00009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Rounded Rectangle 8"/>
          <p:cNvSpPr/>
          <p:nvPr/>
        </p:nvSpPr>
        <p:spPr>
          <a:xfrm>
            <a:off x="262769" y="2671666"/>
            <a:ext cx="8233432" cy="1591316"/>
          </a:xfrm>
          <a:prstGeom prst="roundRect">
            <a:avLst/>
          </a:prstGeom>
          <a:noFill/>
          <a:ln w="31750" cmpd="sng">
            <a:solidFill>
              <a:srgbClr val="00009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ounded Rectangle 9"/>
          <p:cNvSpPr/>
          <p:nvPr/>
        </p:nvSpPr>
        <p:spPr>
          <a:xfrm>
            <a:off x="262769" y="4262982"/>
            <a:ext cx="8233432" cy="1270136"/>
          </a:xfrm>
          <a:prstGeom prst="roundRect">
            <a:avLst/>
          </a:prstGeom>
          <a:noFill/>
          <a:ln w="31750" cmpd="sng">
            <a:solidFill>
              <a:srgbClr val="00009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049358794"/>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External languages: process</a:t>
            </a:r>
            <a:endParaRPr lang="en-US" dirty="0"/>
          </a:p>
        </p:txBody>
      </p:sp>
      <p:sp>
        <p:nvSpPr>
          <p:cNvPr id="3" name="Content Placeholder 2"/>
          <p:cNvSpPr>
            <a:spLocks noGrp="1"/>
          </p:cNvSpPr>
          <p:nvPr>
            <p:ph idx="1"/>
          </p:nvPr>
        </p:nvSpPr>
        <p:spPr>
          <a:xfrm>
            <a:off x="1270000" y="1341438"/>
            <a:ext cx="7620000" cy="4784725"/>
          </a:xfrm>
        </p:spPr>
        <p:txBody>
          <a:bodyPr>
            <a:normAutofit lnSpcReduction="10000"/>
          </a:bodyPr>
          <a:lstStyle/>
          <a:p>
            <a:pPr>
              <a:defRPr/>
            </a:pPr>
            <a:r>
              <a:rPr lang="en-US" dirty="0" smtClean="0"/>
              <a:t>iterative </a:t>
            </a:r>
            <a:r>
              <a:rPr lang="en-US" dirty="0" smtClean="0"/>
              <a:t>process:</a:t>
            </a:r>
          </a:p>
          <a:p>
            <a:pPr lvl="1">
              <a:defRPr/>
            </a:pPr>
            <a:r>
              <a:rPr lang="en-US" dirty="0" smtClean="0"/>
              <a:t>begin with theory and acquire trained gaze</a:t>
            </a:r>
          </a:p>
          <a:p>
            <a:pPr lvl="1">
              <a:defRPr/>
            </a:pPr>
            <a:r>
              <a:rPr lang="en-US" dirty="0" smtClean="0"/>
              <a:t>immersion in data and specificities of object of study</a:t>
            </a:r>
          </a:p>
          <a:p>
            <a:pPr lvl="1">
              <a:defRPr/>
            </a:pPr>
            <a:r>
              <a:rPr lang="en-US" dirty="0" smtClean="0"/>
              <a:t>often begin with data only or ‘soft </a:t>
            </a:r>
            <a:r>
              <a:rPr lang="en-US" dirty="0" smtClean="0"/>
              <a:t>focused’ </a:t>
            </a:r>
            <a:r>
              <a:rPr lang="en-US" dirty="0" smtClean="0"/>
              <a:t>analysis</a:t>
            </a:r>
          </a:p>
          <a:p>
            <a:pPr lvl="1">
              <a:defRPr/>
            </a:pPr>
            <a:r>
              <a:rPr lang="en-US" dirty="0" smtClean="0"/>
              <a:t>don’t rush to </a:t>
            </a:r>
            <a:r>
              <a:rPr lang="en-US" dirty="0" err="1" smtClean="0"/>
              <a:t>analyse</a:t>
            </a:r>
            <a:r>
              <a:rPr lang="en-US" dirty="0" smtClean="0"/>
              <a:t> with </a:t>
            </a:r>
            <a:r>
              <a:rPr lang="en-US" dirty="0" smtClean="0"/>
              <a:t>‘+’ </a:t>
            </a:r>
            <a:r>
              <a:rPr lang="en-US" dirty="0" smtClean="0"/>
              <a:t>and </a:t>
            </a:r>
            <a:r>
              <a:rPr lang="en-US" dirty="0" smtClean="0"/>
              <a:t>‘–’ </a:t>
            </a:r>
          </a:p>
          <a:p>
            <a:pPr lvl="1">
              <a:defRPr/>
            </a:pPr>
            <a:r>
              <a:rPr lang="en-US" dirty="0" smtClean="0"/>
              <a:t>move </a:t>
            </a:r>
            <a:r>
              <a:rPr lang="en-US" dirty="0" smtClean="0"/>
              <a:t>back and forth between theory and data</a:t>
            </a:r>
          </a:p>
          <a:p>
            <a:pPr>
              <a:defRPr/>
            </a:pPr>
            <a:r>
              <a:rPr lang="en-US" dirty="0" smtClean="0"/>
              <a:t>like science, it’s an art too</a:t>
            </a:r>
          </a:p>
          <a:p>
            <a:pPr lvl="1">
              <a:defRPr/>
            </a:pPr>
            <a:r>
              <a:rPr lang="en-US" dirty="0" smtClean="0"/>
              <a:t>significance of apprenticeship and discussion</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34FE947-B030-6143-B2E8-A5DF07A246ED}" type="slidenum">
              <a:rPr lang="en-US" smtClean="0"/>
              <a:pPr>
                <a:defRPr/>
              </a:pPr>
              <a:t>28</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57783220"/>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900000"/>
                    </a:gs>
                    <a:gs pos="100000">
                      <a:srgbClr val="900000"/>
                    </a:gs>
                  </a:gsLst>
                  <a:lin ang="5400000"/>
                </a:gradFill>
              </a14:hiddenFill>
            </a:ext>
          </a:extLst>
        </p:spPr>
        <p:txBody>
          <a:bodyPr/>
          <a:lstStyle/>
          <a:p>
            <a:pPr eaLnBrk="1" hangingPunct="1">
              <a:defRPr/>
            </a:pPr>
            <a:r>
              <a:rPr lang="en-US" dirty="0" smtClean="0">
                <a:latin typeface="Times New Roman" charset="0"/>
                <a:ea typeface="ＭＳ Ｐゴシック" charset="0"/>
                <a:cs typeface="ＭＳ Ｐゴシック" charset="0"/>
              </a:rPr>
              <a:t>Example study</a:t>
            </a:r>
            <a:endParaRPr lang="en-US" dirty="0">
              <a:latin typeface="Times New Roman" charset="0"/>
              <a:ea typeface="ＭＳ Ｐゴシック" charset="0"/>
              <a:cs typeface="ＭＳ Ｐゴシック" charset="0"/>
            </a:endParaRPr>
          </a:p>
        </p:txBody>
      </p:sp>
      <p:sp>
        <p:nvSpPr>
          <p:cNvPr id="40964"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80000"/>
              </a:lnSpc>
              <a:buFontTx/>
              <a:buNone/>
            </a:pPr>
            <a:r>
              <a:rPr lang="en-US" sz="2800" dirty="0" smtClean="0">
                <a:latin typeface="Times New Roman" charset="0"/>
                <a:ea typeface="ＭＳ Ｐゴシック" charset="0"/>
                <a:cs typeface="ＭＳ Ｐゴシック" charset="0"/>
              </a:rPr>
              <a:t>Chinese </a:t>
            </a:r>
            <a:r>
              <a:rPr lang="en-US" sz="2800" dirty="0">
                <a:latin typeface="Times New Roman" charset="0"/>
                <a:ea typeface="ＭＳ Ｐゴシック" charset="0"/>
                <a:cs typeface="ＭＳ Ｐゴシック" charset="0"/>
              </a:rPr>
              <a:t>students learning online in Australia</a:t>
            </a:r>
          </a:p>
          <a:p>
            <a:pPr lvl="1">
              <a:lnSpc>
                <a:spcPct val="80000"/>
              </a:lnSpc>
            </a:pPr>
            <a:r>
              <a:rPr lang="en-US" sz="2400" dirty="0">
                <a:latin typeface="Times New Roman" charset="0"/>
                <a:ea typeface="ＭＳ Ｐゴシック" charset="0"/>
              </a:rPr>
              <a:t>Rainbow </a:t>
            </a:r>
            <a:r>
              <a:rPr lang="en-US" sz="2400" dirty="0" smtClean="0">
                <a:latin typeface="Times New Roman" charset="0"/>
                <a:ea typeface="ＭＳ Ｐゴシック" charset="0"/>
              </a:rPr>
              <a:t>Tsai-Hung Chen</a:t>
            </a:r>
            <a:r>
              <a:rPr lang="en-US" sz="2400" dirty="0">
                <a:latin typeface="Times New Roman" charset="0"/>
                <a:ea typeface="ＭＳ Ｐゴシック" charset="0"/>
              </a:rPr>
              <a:t>, Sue Bennett &amp; Karl Maton</a:t>
            </a:r>
          </a:p>
          <a:p>
            <a:pPr lvl="4">
              <a:lnSpc>
                <a:spcPct val="80000"/>
              </a:lnSpc>
            </a:pPr>
            <a:endParaRPr lang="en-US" dirty="0">
              <a:latin typeface="Times New Roman" charset="0"/>
              <a:ea typeface="ＭＳ Ｐゴシック" charset="0"/>
            </a:endParaRPr>
          </a:p>
          <a:p>
            <a:pPr lvl="3">
              <a:lnSpc>
                <a:spcPct val="80000"/>
              </a:lnSpc>
            </a:pPr>
            <a:endParaRPr lang="en-US" sz="1600" dirty="0">
              <a:latin typeface="Times New Roman" charset="0"/>
              <a:ea typeface="ＭＳ Ｐゴシック" charset="0"/>
            </a:endParaRPr>
          </a:p>
          <a:p>
            <a:pPr>
              <a:lnSpc>
                <a:spcPct val="80000"/>
              </a:lnSpc>
            </a:pPr>
            <a:r>
              <a:rPr lang="en-US" dirty="0" smtClean="0">
                <a:latin typeface="Times New Roman" charset="0"/>
                <a:ea typeface="ＭＳ Ｐゴシック" charset="0"/>
              </a:rPr>
              <a:t>focus groups and series of in</a:t>
            </a:r>
            <a:r>
              <a:rPr lang="en-US" dirty="0">
                <a:latin typeface="Times New Roman" charset="0"/>
                <a:ea typeface="ＭＳ Ｐゴシック" charset="0"/>
              </a:rPr>
              <a:t>-depth </a:t>
            </a:r>
            <a:r>
              <a:rPr lang="en-US" dirty="0" smtClean="0">
                <a:latin typeface="Times New Roman" charset="0"/>
                <a:ea typeface="ＭＳ Ｐゴシック" charset="0"/>
              </a:rPr>
              <a:t>interviews </a:t>
            </a:r>
            <a:r>
              <a:rPr lang="en-US" dirty="0">
                <a:latin typeface="Times New Roman" charset="0"/>
                <a:ea typeface="ＭＳ Ｐゴシック" charset="0"/>
              </a:rPr>
              <a:t>with students</a:t>
            </a:r>
          </a:p>
          <a:p>
            <a:pPr>
              <a:lnSpc>
                <a:spcPct val="80000"/>
              </a:lnSpc>
            </a:pPr>
            <a:endParaRPr lang="en-US" dirty="0" smtClean="0">
              <a:latin typeface="Times New Roman" charset="0"/>
              <a:ea typeface="ＭＳ Ｐゴシック" charset="0"/>
            </a:endParaRPr>
          </a:p>
          <a:p>
            <a:pPr>
              <a:lnSpc>
                <a:spcPct val="80000"/>
              </a:lnSpc>
            </a:pPr>
            <a:r>
              <a:rPr lang="en-US" dirty="0" smtClean="0">
                <a:latin typeface="Times New Roman" charset="0"/>
                <a:ea typeface="ＭＳ Ｐゴシック" charset="0"/>
              </a:rPr>
              <a:t>interviews </a:t>
            </a:r>
            <a:r>
              <a:rPr lang="en-US" dirty="0">
                <a:latin typeface="Times New Roman" charset="0"/>
                <a:ea typeface="ＭＳ Ｐゴシック" charset="0"/>
              </a:rPr>
              <a:t>with teaching staff</a:t>
            </a:r>
          </a:p>
          <a:p>
            <a:pPr>
              <a:lnSpc>
                <a:spcPct val="80000"/>
              </a:lnSpc>
            </a:pPr>
            <a:endParaRPr lang="en-US" dirty="0" smtClean="0">
              <a:latin typeface="Times New Roman" charset="0"/>
              <a:ea typeface="ＭＳ Ｐゴシック" charset="0"/>
            </a:endParaRPr>
          </a:p>
          <a:p>
            <a:pPr>
              <a:lnSpc>
                <a:spcPct val="80000"/>
              </a:lnSpc>
            </a:pPr>
            <a:r>
              <a:rPr lang="en-US" dirty="0" smtClean="0">
                <a:latin typeface="Times New Roman" charset="0"/>
                <a:ea typeface="ＭＳ Ｐゴシック" charset="0"/>
              </a:rPr>
              <a:t>analysis </a:t>
            </a:r>
            <a:r>
              <a:rPr lang="en-US" dirty="0">
                <a:latin typeface="Times New Roman" charset="0"/>
                <a:ea typeface="ＭＳ Ｐゴシック" charset="0"/>
              </a:rPr>
              <a:t>of teaching materials</a:t>
            </a:r>
          </a:p>
          <a:p>
            <a:pPr eaLnBrk="1" hangingPunct="1">
              <a:lnSpc>
                <a:spcPct val="90000"/>
              </a:lnSpc>
            </a:pPr>
            <a:endParaRPr lang="en-US" dirty="0">
              <a:latin typeface="Times New Roman" charset="0"/>
              <a:ea typeface="ＭＳ Ｐゴシック" charset="0"/>
              <a:cs typeface="ＭＳ Ｐゴシック" charset="0"/>
            </a:endParaRPr>
          </a:p>
        </p:txBody>
      </p:sp>
      <p:sp>
        <p:nvSpPr>
          <p:cNvPr id="40965"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eaLnBrk="1" hangingPunct="1"/>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40967"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C68DA9E-6672-824E-BED7-BA352E3F1904}" type="slidenum">
              <a:rPr lang="en-US" sz="1400">
                <a:solidFill>
                  <a:srgbClr val="09213B"/>
                </a:solidFill>
                <a:latin typeface="Times New Roman" charset="0"/>
              </a:rPr>
              <a:pPr eaLnBrk="1" hangingPunct="1"/>
              <a:t>29</a:t>
            </a:fld>
            <a:endParaRPr lang="en-US" sz="1400">
              <a:solidFill>
                <a:srgbClr val="09213B"/>
              </a:solidFill>
              <a:latin typeface="Times New Roman" charset="0"/>
            </a:endParaRPr>
          </a:p>
        </p:txBody>
      </p:sp>
    </p:spTree>
    <p:extLst>
      <p:ext uri="{BB962C8B-B14F-4D97-AF65-F5344CB8AC3E}">
        <p14:creationId xmlns:p14="http://schemas.microsoft.com/office/powerpoint/2010/main" val="202649646"/>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184150" indent="0">
              <a:buNone/>
            </a:pPr>
            <a:r>
              <a:rPr lang="en-GB" dirty="0"/>
              <a:t>The task is to produce, if not a ‘new person’, then at least a ‘new gaze’, </a:t>
            </a:r>
            <a:r>
              <a:rPr lang="en-GB" i="1" dirty="0"/>
              <a:t>a sociological eye</a:t>
            </a:r>
            <a:r>
              <a:rPr lang="en-GB" dirty="0"/>
              <a:t>. And this cannot be done without a genuine conversion, a </a:t>
            </a:r>
            <a:r>
              <a:rPr lang="en-GB" i="1" dirty="0" err="1"/>
              <a:t>metanoia</a:t>
            </a:r>
            <a:r>
              <a:rPr lang="en-GB" dirty="0"/>
              <a:t>, a mental revolution, a transformation of one’s whole vision of the social world</a:t>
            </a:r>
            <a:r>
              <a:rPr lang="en-GB" dirty="0" smtClean="0"/>
              <a:t>.</a:t>
            </a:r>
            <a:endParaRPr lang="en-AU" dirty="0"/>
          </a:p>
          <a:p>
            <a:pPr marL="184150" indent="0">
              <a:buNone/>
            </a:pPr>
            <a:endParaRPr lang="en-AU" dirty="0"/>
          </a:p>
          <a:p>
            <a:pPr marL="184150" indent="0">
              <a:buNone/>
            </a:pPr>
            <a:r>
              <a:rPr lang="en-GB" dirty="0" smtClean="0"/>
              <a:t>(</a:t>
            </a:r>
            <a:r>
              <a:rPr lang="en-GB" dirty="0"/>
              <a:t>Bourdieu and Wacquant 1992: </a:t>
            </a:r>
            <a:r>
              <a:rPr lang="en-GB" dirty="0" smtClean="0"/>
              <a:t>251)</a:t>
            </a:r>
            <a:endParaRPr lang="en-AU" dirty="0"/>
          </a:p>
          <a:p>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3</a:t>
            </a:fld>
            <a:endParaRPr lang="en-US"/>
          </a:p>
        </p:txBody>
      </p:sp>
    </p:spTree>
    <p:extLst>
      <p:ext uri="{BB962C8B-B14F-4D97-AF65-F5344CB8AC3E}">
        <p14:creationId xmlns:p14="http://schemas.microsoft.com/office/powerpoint/2010/main" val="2832739861"/>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900000"/>
                    </a:gs>
                    <a:gs pos="100000">
                      <a:srgbClr val="900000"/>
                    </a:gs>
                  </a:gsLst>
                  <a:lin ang="5400000"/>
                </a:gradFill>
              </a14:hiddenFill>
            </a:ext>
          </a:extLst>
        </p:spPr>
        <p:txBody>
          <a:bodyPr/>
          <a:lstStyle/>
          <a:p>
            <a:pPr eaLnBrk="1" hangingPunct="1">
              <a:defRPr/>
            </a:pPr>
            <a:r>
              <a:rPr lang="en-US">
                <a:latin typeface="Times New Roman" charset="0"/>
                <a:ea typeface="ＭＳ Ｐゴシック" charset="0"/>
                <a:cs typeface="ＭＳ Ｐゴシック" charset="0"/>
              </a:rPr>
              <a:t>Analysis</a:t>
            </a:r>
          </a:p>
        </p:txBody>
      </p:sp>
      <p:sp>
        <p:nvSpPr>
          <p:cNvPr id="41988"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457200" indent="-457200">
              <a:lnSpc>
                <a:spcPct val="90000"/>
              </a:lnSpc>
              <a:buFont typeface="Arial" charset="0"/>
              <a:buAutoNum type="arabicPeriod"/>
            </a:pPr>
            <a:r>
              <a:rPr lang="en-US" dirty="0">
                <a:latin typeface="Times New Roman" charset="0"/>
                <a:ea typeface="ＭＳ Ｐゴシック" charset="0"/>
                <a:cs typeface="ＭＳ Ｐゴシック" charset="0"/>
              </a:rPr>
              <a:t>code </a:t>
            </a:r>
            <a:r>
              <a:rPr lang="en-US" dirty="0" smtClean="0">
                <a:latin typeface="Times New Roman" charset="0"/>
                <a:ea typeface="ＭＳ Ｐゴシック" charset="0"/>
              </a:rPr>
              <a:t>dispositions </a:t>
            </a:r>
            <a:r>
              <a:rPr lang="en-US" dirty="0">
                <a:latin typeface="Times New Roman" charset="0"/>
                <a:ea typeface="ＭＳ Ｐゴシック" charset="0"/>
              </a:rPr>
              <a:t>brought by Chinese students to Australian higher education</a:t>
            </a:r>
          </a:p>
          <a:p>
            <a:pPr marL="1257300" lvl="2" indent="-457200">
              <a:lnSpc>
                <a:spcPct val="90000"/>
              </a:lnSpc>
              <a:buFont typeface="Arial" charset="0"/>
              <a:buAutoNum type="arabicPeriod"/>
            </a:pPr>
            <a:endParaRPr lang="en-US" sz="2800" dirty="0">
              <a:latin typeface="Times New Roman" charset="0"/>
              <a:ea typeface="ＭＳ Ｐゴシック" charset="0"/>
            </a:endParaRPr>
          </a:p>
          <a:p>
            <a:pPr marL="457200" indent="-457200">
              <a:lnSpc>
                <a:spcPct val="90000"/>
              </a:lnSpc>
              <a:buFont typeface="Arial" charset="0"/>
              <a:buAutoNum type="arabicPeriod"/>
            </a:pPr>
            <a:r>
              <a:rPr lang="en-US" dirty="0">
                <a:latin typeface="Times New Roman" charset="0"/>
                <a:ea typeface="ＭＳ Ｐゴシック" charset="0"/>
                <a:cs typeface="ＭＳ Ｐゴシック" charset="0"/>
              </a:rPr>
              <a:t>code</a:t>
            </a:r>
            <a:r>
              <a:rPr lang="en-US" sz="2800" dirty="0">
                <a:latin typeface="Times New Roman" charset="0"/>
                <a:ea typeface="ＭＳ Ｐゴシック" charset="0"/>
                <a:cs typeface="ＭＳ Ｐゴシック" charset="0"/>
              </a:rPr>
              <a:t> </a:t>
            </a:r>
            <a:r>
              <a:rPr lang="en-US" dirty="0" smtClean="0">
                <a:latin typeface="Times New Roman" charset="0"/>
                <a:ea typeface="ＭＳ Ｐゴシック" charset="0"/>
              </a:rPr>
              <a:t>educational </a:t>
            </a:r>
            <a:r>
              <a:rPr lang="en-US" dirty="0">
                <a:latin typeface="Times New Roman" charset="0"/>
                <a:ea typeface="ＭＳ Ｐゴシック" charset="0"/>
              </a:rPr>
              <a:t>contexts they encounter in Australian </a:t>
            </a:r>
            <a:r>
              <a:rPr lang="en-US" dirty="0" smtClean="0">
                <a:latin typeface="Times New Roman" charset="0"/>
                <a:ea typeface="ＭＳ Ｐゴシック" charset="0"/>
              </a:rPr>
              <a:t>university</a:t>
            </a:r>
          </a:p>
          <a:p>
            <a:pPr marL="457200" indent="-457200">
              <a:lnSpc>
                <a:spcPct val="90000"/>
              </a:lnSpc>
              <a:buFont typeface="Arial" charset="0"/>
              <a:buAutoNum type="arabicPeriod"/>
            </a:pPr>
            <a:endParaRPr lang="en-US" dirty="0">
              <a:latin typeface="Times New Roman" charset="0"/>
              <a:ea typeface="ＭＳ Ｐゴシック" charset="0"/>
            </a:endParaRPr>
          </a:p>
          <a:p>
            <a:pPr marL="457200" indent="-457200">
              <a:lnSpc>
                <a:spcPct val="90000"/>
              </a:lnSpc>
              <a:buFont typeface="Arial" charset="0"/>
              <a:buAutoNum type="arabicPeriod"/>
            </a:pPr>
            <a:r>
              <a:rPr lang="en-US" dirty="0" smtClean="0">
                <a:latin typeface="Times New Roman" charset="0"/>
                <a:ea typeface="ＭＳ Ｐゴシック" charset="0"/>
              </a:rPr>
              <a:t>experiences </a:t>
            </a:r>
            <a:r>
              <a:rPr lang="en-US" dirty="0">
                <a:latin typeface="Times New Roman" charset="0"/>
                <a:ea typeface="ＭＳ Ｐゴシック" charset="0"/>
              </a:rPr>
              <a:t>of these students within these contexts</a:t>
            </a:r>
          </a:p>
        </p:txBody>
      </p:sp>
      <p:sp>
        <p:nvSpPr>
          <p:cNvPr id="41989"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pPr eaLnBrk="1" hangingPunct="1"/>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41991"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4A95396-47F1-3744-BDAE-48A848825940}" type="slidenum">
              <a:rPr lang="en-US" sz="1400">
                <a:solidFill>
                  <a:srgbClr val="09213B"/>
                </a:solidFill>
                <a:latin typeface="Times New Roman" charset="0"/>
              </a:rPr>
              <a:pPr eaLnBrk="1" hangingPunct="1"/>
              <a:t>30</a:t>
            </a:fld>
            <a:endParaRPr lang="en-US" sz="1400">
              <a:solidFill>
                <a:srgbClr val="09213B"/>
              </a:solidFill>
              <a:latin typeface="Times New Roman" charset="0"/>
            </a:endParaRPr>
          </a:p>
        </p:txBody>
      </p:sp>
    </p:spTree>
    <p:extLst>
      <p:ext uri="{BB962C8B-B14F-4D97-AF65-F5344CB8AC3E}">
        <p14:creationId xmlns:p14="http://schemas.microsoft.com/office/powerpoint/2010/main" val="1202130961"/>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Rainbow’s story</a:t>
            </a:r>
            <a:endParaRPr lang="en-US" dirty="0"/>
          </a:p>
        </p:txBody>
      </p:sp>
      <p:sp>
        <p:nvSpPr>
          <p:cNvPr id="3" name="Content Placeholder 2"/>
          <p:cNvSpPr>
            <a:spLocks noGrp="1"/>
          </p:cNvSpPr>
          <p:nvPr>
            <p:ph idx="1"/>
          </p:nvPr>
        </p:nvSpPr>
        <p:spPr/>
        <p:txBody>
          <a:bodyPr>
            <a:normAutofit lnSpcReduction="10000"/>
          </a:bodyPr>
          <a:lstStyle/>
          <a:p>
            <a:r>
              <a:rPr lang="en-US" dirty="0" smtClean="0"/>
              <a:t>read a lot of theory, but forced to stop after a year, to begin data collection</a:t>
            </a:r>
          </a:p>
          <a:p>
            <a:r>
              <a:rPr lang="en-US" dirty="0" smtClean="0"/>
              <a:t>natural anxiety while collecting data</a:t>
            </a:r>
          </a:p>
          <a:p>
            <a:r>
              <a:rPr lang="en-US" dirty="0" smtClean="0"/>
              <a:t>natural anxiety when starting analysis – writing used too much theory and silenced voice of data</a:t>
            </a:r>
          </a:p>
          <a:p>
            <a:r>
              <a:rPr lang="en-US" dirty="0" smtClean="0"/>
              <a:t>began analysis without using LCT concepts</a:t>
            </a:r>
          </a:p>
          <a:p>
            <a:pPr lvl="1"/>
            <a:r>
              <a:rPr lang="en-US" dirty="0" smtClean="0"/>
              <a:t>thematic coding based on categories emergent from interviews</a:t>
            </a:r>
          </a:p>
          <a:p>
            <a:pPr lvl="1"/>
            <a:r>
              <a:rPr lang="en-US" dirty="0" smtClean="0"/>
              <a:t>still theory-laden (because of prior reading)</a:t>
            </a:r>
          </a:p>
          <a:p>
            <a:endParaRPr lang="en-US" dirty="0" smtClean="0"/>
          </a:p>
          <a:p>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AD972C3C-185E-7840-AFB3-212A5FB15C04}" type="slidenum">
              <a:rPr lang="en-US" smtClean="0"/>
              <a:pPr>
                <a:defRPr/>
              </a:pPr>
              <a:t>31</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93048656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marL="352425" indent="-168275">
              <a:buNone/>
            </a:pPr>
            <a:r>
              <a:rPr lang="en-US" dirty="0" smtClean="0"/>
              <a:t>“If today you are studying, say, lesson five, the teacher will expect you to know everything in the previous four lessons before you come to class. And they will give you a tongue-lashing if you ask a question about lessons 1–4. So you gradually lose confidence in asking simple </a:t>
            </a:r>
            <a:r>
              <a:rPr lang="en-US" dirty="0" smtClean="0"/>
              <a:t>questions.”</a:t>
            </a:r>
            <a:endParaRPr lang="en-AU" dirty="0" smtClean="0"/>
          </a:p>
          <a:p>
            <a:pPr>
              <a:buNone/>
            </a:pPr>
            <a:r>
              <a:rPr lang="en-US" dirty="0" smtClean="0"/>
              <a:t>	(Focus group 1)</a:t>
            </a:r>
            <a:endParaRPr lang="en-AU" dirty="0" smtClean="0"/>
          </a:p>
          <a:p>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AD972C3C-185E-7840-AFB3-212A5FB15C04}" type="slidenum">
              <a:rPr lang="en-US" smtClean="0"/>
              <a:pPr>
                <a:defRPr/>
              </a:pPr>
              <a:t>32</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39480337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i="1" dirty="0"/>
              <a:t>focus </a:t>
            </a:r>
            <a:r>
              <a:rPr lang="en-US" dirty="0"/>
              <a:t>/ </a:t>
            </a:r>
            <a:r>
              <a:rPr lang="en-US" i="1" dirty="0"/>
              <a:t>basis</a:t>
            </a:r>
            <a:endParaRPr lang="en-US" dirty="0"/>
          </a:p>
        </p:txBody>
      </p:sp>
      <p:sp>
        <p:nvSpPr>
          <p:cNvPr id="3" name="Content Placeholder 2"/>
          <p:cNvSpPr>
            <a:spLocks noGrp="1"/>
          </p:cNvSpPr>
          <p:nvPr>
            <p:ph idx="1"/>
          </p:nvPr>
        </p:nvSpPr>
        <p:spPr/>
        <p:txBody>
          <a:bodyPr>
            <a:normAutofit fontScale="85000" lnSpcReduction="20000"/>
          </a:bodyPr>
          <a:lstStyle/>
          <a:p>
            <a:pPr>
              <a:defRPr/>
            </a:pPr>
            <a:r>
              <a:rPr lang="en-US" i="1" dirty="0"/>
              <a:t>focus</a:t>
            </a:r>
            <a:r>
              <a:rPr lang="en-US" dirty="0"/>
              <a:t> of knowledge practices</a:t>
            </a:r>
          </a:p>
          <a:p>
            <a:pPr lvl="1">
              <a:defRPr/>
            </a:pPr>
            <a:r>
              <a:rPr lang="en-US" dirty="0"/>
              <a:t>what is being written or talked about</a:t>
            </a:r>
          </a:p>
          <a:p>
            <a:pPr>
              <a:defRPr/>
            </a:pPr>
            <a:r>
              <a:rPr lang="en-US" i="1" dirty="0" smtClean="0"/>
              <a:t>basis</a:t>
            </a:r>
            <a:r>
              <a:rPr lang="en-US" dirty="0" smtClean="0"/>
              <a:t> </a:t>
            </a:r>
            <a:r>
              <a:rPr lang="en-US" dirty="0"/>
              <a:t>of knowledge practices</a:t>
            </a:r>
          </a:p>
          <a:p>
            <a:pPr lvl="1">
              <a:defRPr/>
            </a:pPr>
            <a:r>
              <a:rPr lang="en-US" dirty="0"/>
              <a:t>not content; it is structure or </a:t>
            </a:r>
            <a:r>
              <a:rPr lang="en-US" dirty="0" smtClean="0"/>
              <a:t>form</a:t>
            </a:r>
          </a:p>
          <a:p>
            <a:pPr lvl="1">
              <a:defRPr/>
            </a:pPr>
            <a:endParaRPr lang="en-US" dirty="0"/>
          </a:p>
          <a:p>
            <a:pPr>
              <a:defRPr/>
            </a:pPr>
            <a:r>
              <a:rPr lang="en-US" dirty="0"/>
              <a:t>e.g. talking about </a:t>
            </a:r>
            <a:r>
              <a:rPr lang="en-US" dirty="0" smtClean="0"/>
              <a:t>theory is </a:t>
            </a:r>
            <a:r>
              <a:rPr lang="en-US" i="1" dirty="0"/>
              <a:t>focus</a:t>
            </a:r>
            <a:r>
              <a:rPr lang="en-US" dirty="0"/>
              <a:t>; what </a:t>
            </a:r>
            <a:r>
              <a:rPr lang="en-US" dirty="0" smtClean="0"/>
              <a:t>is used </a:t>
            </a:r>
            <a:r>
              <a:rPr lang="en-US" dirty="0"/>
              <a:t>to legitimate </a:t>
            </a:r>
            <a:r>
              <a:rPr lang="en-US" dirty="0" smtClean="0"/>
              <a:t>claims </a:t>
            </a:r>
            <a:r>
              <a:rPr lang="en-US" dirty="0"/>
              <a:t>is </a:t>
            </a:r>
            <a:r>
              <a:rPr lang="en-US" i="1" dirty="0"/>
              <a:t>basis</a:t>
            </a:r>
            <a:endParaRPr lang="en-US" dirty="0"/>
          </a:p>
          <a:p>
            <a:pPr lvl="1">
              <a:defRPr/>
            </a:pPr>
            <a:r>
              <a:rPr lang="en-US" dirty="0" smtClean="0"/>
              <a:t>‘This theory is valuable because it is Chinese’ is a knower </a:t>
            </a:r>
            <a:r>
              <a:rPr lang="en-US" dirty="0"/>
              <a:t>code</a:t>
            </a:r>
          </a:p>
          <a:p>
            <a:pPr lvl="1">
              <a:defRPr/>
            </a:pPr>
            <a:r>
              <a:rPr lang="en-US" dirty="0" smtClean="0"/>
              <a:t>‘This theory is valuable because it offers the best explanation of this problem’ is a knowledge </a:t>
            </a:r>
            <a:r>
              <a:rPr lang="en-US" dirty="0" smtClean="0"/>
              <a:t>code</a:t>
            </a:r>
            <a:endParaRPr lang="en-US" dirty="0"/>
          </a:p>
          <a:p>
            <a:pPr>
              <a:defRPr/>
            </a:pPr>
            <a:r>
              <a:rPr lang="en-US" dirty="0"/>
              <a:t>all legitimation codes are about </a:t>
            </a:r>
            <a:r>
              <a:rPr lang="en-US" i="1" dirty="0"/>
              <a:t>basis</a:t>
            </a:r>
            <a:endParaRPr lang="en-US" dirty="0"/>
          </a:p>
          <a:p>
            <a:pPr marL="0" indent="0">
              <a:buNone/>
            </a:pPr>
            <a:endParaRPr lang="en-US" dirty="0"/>
          </a:p>
        </p:txBody>
      </p:sp>
      <p:sp>
        <p:nvSpPr>
          <p:cNvPr id="4" name="Content Placeholder 3"/>
          <p:cNvSpPr>
            <a:spLocks noGrp="1"/>
          </p:cNvSpPr>
          <p:nvPr>
            <p:ph sz="quarter" idx="13"/>
          </p:nvPr>
        </p:nvSpPr>
        <p:spPr/>
        <p:txBody>
          <a:bodyPr/>
          <a:lstStyle/>
          <a:p>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471DED7-1FCB-E244-AF57-C4A2EAE57161}" type="slidenum">
              <a:rPr lang="en-US" smtClean="0"/>
              <a:pPr>
                <a:defRPr/>
              </a:pPr>
              <a:t>33</a:t>
            </a:fld>
            <a:endParaRPr lang="en-US" dirty="0"/>
          </a:p>
        </p:txBody>
      </p:sp>
    </p:spTree>
    <p:extLst>
      <p:ext uri="{BB962C8B-B14F-4D97-AF65-F5344CB8AC3E}">
        <p14:creationId xmlns:p14="http://schemas.microsoft.com/office/powerpoint/2010/main" val="3070396740"/>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Soft-focused analysis</a:t>
            </a:r>
            <a:endParaRPr lang="en-US" dirty="0"/>
          </a:p>
        </p:txBody>
      </p:sp>
      <p:sp>
        <p:nvSpPr>
          <p:cNvPr id="3" name="Content Placeholder 2"/>
          <p:cNvSpPr>
            <a:spLocks noGrp="1"/>
          </p:cNvSpPr>
          <p:nvPr>
            <p:ph idx="1"/>
          </p:nvPr>
        </p:nvSpPr>
        <p:spPr/>
        <p:txBody>
          <a:bodyPr>
            <a:normAutofit/>
          </a:bodyPr>
          <a:lstStyle/>
          <a:p>
            <a:r>
              <a:rPr lang="en-US" dirty="0" smtClean="0"/>
              <a:t>keep mind open, don’t rush to precision</a:t>
            </a:r>
          </a:p>
          <a:p>
            <a:pPr lvl="1"/>
            <a:r>
              <a:rPr lang="en-US" dirty="0" smtClean="0"/>
              <a:t>‘</a:t>
            </a:r>
            <a:r>
              <a:rPr lang="en-US" dirty="0" err="1" smtClean="0"/>
              <a:t>knowledgey</a:t>
            </a:r>
            <a:r>
              <a:rPr lang="en-US" dirty="0" smtClean="0"/>
              <a:t>’, ‘heavy’ / ‘lighter’, ‘denser’</a:t>
            </a:r>
          </a:p>
          <a:p>
            <a:pPr lvl="1"/>
            <a:endParaRPr lang="en-US" dirty="0" smtClean="0"/>
          </a:p>
          <a:p>
            <a:r>
              <a:rPr lang="en-US" dirty="0" smtClean="0"/>
              <a:t>keep whole picture in mind, not just fragments of data</a:t>
            </a:r>
          </a:p>
          <a:p>
            <a:pPr lvl="1"/>
            <a:r>
              <a:rPr lang="en-US" dirty="0" smtClean="0"/>
              <a:t>analysis of part of text is within context</a:t>
            </a:r>
          </a:p>
          <a:p>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AD972C3C-185E-7840-AFB3-212A5FB15C04}" type="slidenum">
              <a:rPr lang="en-US" smtClean="0"/>
              <a:pPr>
                <a:defRPr/>
              </a:pPr>
              <a:t>34</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13402222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Analytic coding</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what form do epistemic relations and social relations take here?</a:t>
            </a:r>
            <a:endParaRPr lang="en-AU" dirty="0" smtClean="0"/>
          </a:p>
          <a:p>
            <a:pPr marL="514350" indent="-514350">
              <a:buFont typeface="+mj-lt"/>
              <a:buAutoNum type="arabicPeriod"/>
            </a:pPr>
            <a:r>
              <a:rPr lang="en-US" dirty="0" smtClean="0"/>
              <a:t>what form do stronger or weaker epistemic relations and stronger or weaker social relations take here?</a:t>
            </a:r>
            <a:endParaRPr lang="en-AU" dirty="0" smtClean="0"/>
          </a:p>
          <a:p>
            <a:pPr marL="514350" indent="-514350">
              <a:buFont typeface="+mj-lt"/>
              <a:buAutoNum type="arabicPeriod"/>
            </a:pPr>
            <a:r>
              <a:rPr lang="en-US" dirty="0" smtClean="0"/>
              <a:t>does this theme indicate stronger or weaker epistemic relations and/or social relations? </a:t>
            </a:r>
            <a:endParaRPr lang="en-AU" dirty="0" smtClean="0"/>
          </a:p>
          <a:p>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AD972C3C-185E-7840-AFB3-212A5FB15C04}" type="slidenum">
              <a:rPr lang="en-US" smtClean="0"/>
              <a:pPr>
                <a:defRPr/>
              </a:pPr>
              <a:t>35</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527144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a:xfrm>
            <a:off x="1269936" y="1180695"/>
            <a:ext cx="7620064" cy="4945469"/>
          </a:xfrm>
        </p:spPr>
        <p:txBody>
          <a:bodyPr>
            <a:normAutofit fontScale="92500"/>
          </a:bodyPr>
          <a:lstStyle/>
          <a:p>
            <a:pPr>
              <a:buNone/>
            </a:pPr>
            <a:r>
              <a:rPr lang="en-US" dirty="0" smtClean="0"/>
              <a:t> “The assignments try to be authentic … we try to situate the assignment in the context in which these people work and live. So if they are a … teacher teaching cabinet-making, then they have to think about how their students are learning that task. If they’re a university teacher teaching science, then they have to think about their students learning science”</a:t>
            </a:r>
          </a:p>
          <a:p>
            <a:pPr>
              <a:buNone/>
            </a:pPr>
            <a:endParaRPr lang="en-AU" dirty="0" smtClean="0"/>
          </a:p>
          <a:p>
            <a:r>
              <a:rPr lang="en-US" dirty="0" smtClean="0"/>
              <a:t>‘host culture’ chapter - ‘curriculum’ section</a:t>
            </a: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AD972C3C-185E-7840-AFB3-212A5FB15C04}" type="slidenum">
              <a:rPr lang="en-US" smtClean="0"/>
              <a:pPr>
                <a:defRPr/>
              </a:pPr>
              <a:t>36</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17964663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The </a:t>
            </a:r>
            <a:r>
              <a:rPr lang="en-US" dirty="0" smtClean="0"/>
              <a:t>craft of </a:t>
            </a:r>
            <a:r>
              <a:rPr lang="en-US" dirty="0" smtClean="0"/>
              <a:t>analysis</a:t>
            </a:r>
            <a:endParaRPr lang="en-US" dirty="0"/>
          </a:p>
        </p:txBody>
      </p:sp>
      <p:sp>
        <p:nvSpPr>
          <p:cNvPr id="3" name="Content Placeholder 2"/>
          <p:cNvSpPr>
            <a:spLocks noGrp="1"/>
          </p:cNvSpPr>
          <p:nvPr>
            <p:ph idx="1"/>
          </p:nvPr>
        </p:nvSpPr>
        <p:spPr>
          <a:xfrm>
            <a:off x="1270000" y="1341438"/>
            <a:ext cx="7620000" cy="4784725"/>
          </a:xfrm>
        </p:spPr>
        <p:txBody>
          <a:bodyPr>
            <a:normAutofit/>
          </a:bodyPr>
          <a:lstStyle/>
          <a:p>
            <a:pPr>
              <a:defRPr/>
            </a:pPr>
            <a:r>
              <a:rPr lang="en-US" dirty="0" smtClean="0"/>
              <a:t>not cookie cutter: not imposing a matrix</a:t>
            </a:r>
            <a:endParaRPr lang="en-AU" dirty="0" smtClean="0"/>
          </a:p>
          <a:p>
            <a:pPr>
              <a:defRPr/>
            </a:pPr>
            <a:r>
              <a:rPr lang="en-US" dirty="0" smtClean="0"/>
              <a:t>learn concepts then immerse yourself in YOUR data</a:t>
            </a:r>
            <a:endParaRPr lang="en-AU" dirty="0" smtClean="0"/>
          </a:p>
          <a:p>
            <a:pPr>
              <a:defRPr/>
            </a:pPr>
            <a:r>
              <a:rPr lang="en-US" dirty="0" smtClean="0"/>
              <a:t>don’t rush to +/- etc. Just try to describe what’s happening in lay terms</a:t>
            </a:r>
            <a:r>
              <a:rPr lang="en-AU" dirty="0" smtClean="0"/>
              <a:t>: </a:t>
            </a:r>
            <a:r>
              <a:rPr lang="en-US" dirty="0" smtClean="0"/>
              <a:t>what seems to be going on?</a:t>
            </a:r>
            <a:endParaRPr lang="en-AU" dirty="0" smtClean="0"/>
          </a:p>
          <a:p>
            <a:pPr>
              <a:defRPr/>
            </a:pPr>
            <a:r>
              <a:rPr lang="en-US" dirty="0" smtClean="0"/>
              <a:t>concepts will come in naturally</a:t>
            </a:r>
            <a:endParaRPr lang="en-AU" dirty="0" smtClean="0"/>
          </a:p>
          <a:p>
            <a:r>
              <a:rPr lang="en-US" dirty="0" smtClean="0"/>
              <a:t>engage </a:t>
            </a:r>
            <a:r>
              <a:rPr lang="en-US" dirty="0"/>
              <a:t>in discussion with experts</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CF1F75B1-F9E8-F742-9413-E9B84D7E4572}" type="slidenum">
              <a:rPr lang="en-US" smtClean="0"/>
              <a:pPr>
                <a:defRPr/>
              </a:pPr>
              <a:t>37</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3747671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smtClean="0"/>
              <a:t>Enacting LCT</a:t>
            </a:r>
            <a:endParaRPr lang="en-US" dirty="0"/>
          </a:p>
        </p:txBody>
      </p:sp>
      <p:sp>
        <p:nvSpPr>
          <p:cNvPr id="5427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no </a:t>
            </a:r>
            <a:r>
              <a:rPr lang="en-US" dirty="0" smtClean="0"/>
              <a:t>single way</a:t>
            </a:r>
          </a:p>
          <a:p>
            <a:r>
              <a:rPr lang="en-US" dirty="0" smtClean="0"/>
              <a:t>adapting existing taxonomies</a:t>
            </a:r>
          </a:p>
          <a:p>
            <a:r>
              <a:rPr lang="en-US" dirty="0" smtClean="0"/>
              <a:t>SFL </a:t>
            </a:r>
            <a:r>
              <a:rPr lang="en-US" dirty="0" smtClean="0"/>
              <a:t>as external language to explore linguistics resources</a:t>
            </a:r>
          </a:p>
          <a:p>
            <a:r>
              <a:rPr lang="en-US" dirty="0" smtClean="0"/>
              <a:t>develop </a:t>
            </a:r>
            <a:r>
              <a:rPr lang="en-US" dirty="0" smtClean="0"/>
              <a:t>translation devices through </a:t>
            </a:r>
            <a:r>
              <a:rPr lang="en-US" dirty="0" smtClean="0"/>
              <a:t>immersion in </a:t>
            </a:r>
            <a:r>
              <a:rPr lang="en-US" dirty="0" smtClean="0"/>
              <a:t>data</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37FF5E0-A3B7-EB45-955F-D4FDA4A8C660}" type="slidenum">
              <a:rPr lang="en-US" smtClean="0"/>
              <a:pPr>
                <a:defRPr/>
              </a:pPr>
              <a:t>38</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0071212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Example - handout</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US" dirty="0" smtClean="0"/>
              <a:t>source documents and questions teacher is discussing</a:t>
            </a:r>
          </a:p>
          <a:p>
            <a:pPr marL="514350" indent="-514350">
              <a:buFont typeface="+mj-lt"/>
              <a:buAutoNum type="arabicPeriod"/>
            </a:pPr>
            <a:r>
              <a:rPr lang="en-US" dirty="0" smtClean="0"/>
              <a:t>basic analysis of those documents</a:t>
            </a:r>
          </a:p>
          <a:p>
            <a:pPr marL="514350" indent="-514350">
              <a:buFont typeface="+mj-lt"/>
              <a:buAutoNum type="arabicPeriod"/>
            </a:pPr>
            <a:r>
              <a:rPr lang="en-US" dirty="0" smtClean="0"/>
              <a:t>‘raw’ transcript of classroom discourse</a:t>
            </a:r>
          </a:p>
          <a:p>
            <a:pPr marL="514350" indent="-514350">
              <a:buFont typeface="+mj-lt"/>
              <a:buAutoNum type="arabicPeriod"/>
            </a:pPr>
            <a:r>
              <a:rPr lang="en-US" dirty="0" smtClean="0"/>
              <a:t>annotated transcript</a:t>
            </a:r>
          </a:p>
          <a:p>
            <a:pPr marL="514350" indent="-514350">
              <a:buFont typeface="+mj-lt"/>
              <a:buAutoNum type="arabicPeriod"/>
            </a:pPr>
            <a:r>
              <a:rPr lang="en-US" dirty="0" smtClean="0"/>
              <a:t>analysis of transcript</a:t>
            </a:r>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39</a:t>
            </a:fld>
            <a:endParaRPr lang="en-US"/>
          </a:p>
        </p:txBody>
      </p:sp>
    </p:spTree>
    <p:extLst>
      <p:ext uri="{BB962C8B-B14F-4D97-AF65-F5344CB8AC3E}">
        <p14:creationId xmlns:p14="http://schemas.microsoft.com/office/powerpoint/2010/main" val="590948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600" dirty="0" smtClean="0"/>
              <a:t>Realist </a:t>
            </a:r>
            <a:r>
              <a:rPr lang="en-US" sz="3600" dirty="0"/>
              <a:t>and relational mode of thinking</a:t>
            </a:r>
          </a:p>
        </p:txBody>
      </p:sp>
      <p:sp>
        <p:nvSpPr>
          <p:cNvPr id="3" name="Content Placeholder 2"/>
          <p:cNvSpPr>
            <a:spLocks noGrp="1"/>
          </p:cNvSpPr>
          <p:nvPr>
            <p:ph idx="1"/>
          </p:nvPr>
        </p:nvSpPr>
        <p:spPr/>
        <p:txBody>
          <a:bodyPr/>
          <a:lstStyle/>
          <a:p>
            <a:r>
              <a:rPr lang="en-US" dirty="0" smtClean="0"/>
              <a:t>realist</a:t>
            </a:r>
          </a:p>
          <a:p>
            <a:pPr lvl="1"/>
            <a:r>
              <a:rPr lang="en-US" dirty="0" smtClean="0"/>
              <a:t>the empirical is not the whole</a:t>
            </a:r>
          </a:p>
          <a:p>
            <a:pPr lvl="1"/>
            <a:r>
              <a:rPr lang="en-US" dirty="0" smtClean="0"/>
              <a:t>see beneath appearances</a:t>
            </a:r>
          </a:p>
          <a:p>
            <a:pPr lvl="1"/>
            <a:r>
              <a:rPr lang="en-US" dirty="0" smtClean="0"/>
              <a:t>depth ontology</a:t>
            </a:r>
          </a:p>
          <a:p>
            <a:pPr lvl="1"/>
            <a:endParaRPr lang="en-US" dirty="0"/>
          </a:p>
          <a:p>
            <a:r>
              <a:rPr lang="en-US" dirty="0" smtClean="0"/>
              <a:t>relational</a:t>
            </a:r>
          </a:p>
          <a:p>
            <a:pPr lvl="1"/>
            <a:r>
              <a:rPr lang="en-US" dirty="0" smtClean="0"/>
              <a:t>everything is related</a:t>
            </a:r>
          </a:p>
          <a:p>
            <a:pPr lvl="1"/>
            <a:r>
              <a:rPr lang="en-US" dirty="0" smtClean="0"/>
              <a:t>the relational is the real</a:t>
            </a:r>
            <a:endParaRPr lang="en-US" dirty="0"/>
          </a:p>
          <a:p>
            <a:pPr lvl="1"/>
            <a:endParaRPr lang="en-US" dirty="0" smtClean="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4</a:t>
            </a:fld>
            <a:endParaRPr lang="en-US"/>
          </a:p>
        </p:txBody>
      </p:sp>
    </p:spTree>
    <p:extLst>
      <p:ext uri="{BB962C8B-B14F-4D97-AF65-F5344CB8AC3E}">
        <p14:creationId xmlns:p14="http://schemas.microsoft.com/office/powerpoint/2010/main" val="35588164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‘How do we know?’</a:t>
            </a:r>
            <a:endParaRPr lang="en-US" dirty="0"/>
          </a:p>
        </p:txBody>
      </p:sp>
      <p:sp>
        <p:nvSpPr>
          <p:cNvPr id="3" name="Content Placeholder 2"/>
          <p:cNvSpPr>
            <a:spLocks noGrp="1"/>
          </p:cNvSpPr>
          <p:nvPr>
            <p:ph idx="1"/>
          </p:nvPr>
        </p:nvSpPr>
        <p:spPr/>
        <p:txBody>
          <a:bodyPr/>
          <a:lstStyle/>
          <a:p>
            <a:r>
              <a:rPr lang="en-US" dirty="0" smtClean="0"/>
              <a:t>middle of a lesson</a:t>
            </a:r>
          </a:p>
          <a:p>
            <a:r>
              <a:rPr lang="en-US" dirty="0" smtClean="0"/>
              <a:t>school History, year 11</a:t>
            </a:r>
          </a:p>
          <a:p>
            <a:endParaRPr lang="en-US" dirty="0"/>
          </a:p>
          <a:p>
            <a:r>
              <a:rPr lang="en-US" dirty="0" smtClean="0"/>
              <a:t>Analysis</a:t>
            </a:r>
          </a:p>
          <a:p>
            <a:pPr lvl="1"/>
            <a:r>
              <a:rPr lang="en-US" dirty="0" smtClean="0"/>
              <a:t>identified key moments</a:t>
            </a:r>
          </a:p>
          <a:p>
            <a:pPr lvl="1"/>
            <a:r>
              <a:rPr lang="en-US" dirty="0" err="1" smtClean="0"/>
              <a:t>analysed</a:t>
            </a:r>
            <a:r>
              <a:rPr lang="en-US" dirty="0" smtClean="0"/>
              <a:t> for specialization codes and semantic gravity</a:t>
            </a:r>
          </a:p>
          <a:p>
            <a:pPr lvl="1"/>
            <a:r>
              <a:rPr lang="en-US" dirty="0" err="1" smtClean="0"/>
              <a:t>redescribed</a:t>
            </a:r>
            <a:r>
              <a:rPr lang="en-US" dirty="0" smtClean="0"/>
              <a:t> as ‘analytical narrative’</a:t>
            </a:r>
          </a:p>
          <a:p>
            <a:pPr lvl="1"/>
            <a:r>
              <a:rPr lang="en-US" dirty="0" smtClean="0"/>
              <a:t>condensed analysis</a:t>
            </a: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40</a:t>
            </a:fld>
            <a:endParaRPr lang="en-US"/>
          </a:p>
        </p:txBody>
      </p:sp>
    </p:spTree>
    <p:extLst>
      <p:ext uri="{BB962C8B-B14F-4D97-AF65-F5344CB8AC3E}">
        <p14:creationId xmlns:p14="http://schemas.microsoft.com/office/powerpoint/2010/main" val="3703986623"/>
      </p:ext>
    </p:extLst>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sz="quarter" idx="13"/>
          </p:nvPr>
        </p:nvSpPr>
        <p:spPr/>
        <p:txBody>
          <a:bodyPr/>
          <a:lstStyle/>
          <a:p>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41</a:t>
            </a:fld>
            <a:endParaRPr lang="en-US"/>
          </a:p>
        </p:txBody>
      </p:sp>
      <p:pic>
        <p:nvPicPr>
          <p:cNvPr id="7" name="Picture 6" descr="2014-12-03 05.54.21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66392" y="331046"/>
            <a:ext cx="6178058" cy="6025304"/>
          </a:xfrm>
          <a:prstGeom prst="rect">
            <a:avLst/>
          </a:prstGeom>
        </p:spPr>
      </p:pic>
    </p:spTree>
    <p:extLst>
      <p:ext uri="{BB962C8B-B14F-4D97-AF65-F5344CB8AC3E}">
        <p14:creationId xmlns:p14="http://schemas.microsoft.com/office/powerpoint/2010/main" val="1386733934"/>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42</a:t>
            </a:fld>
            <a:endParaRPr lang="en-US"/>
          </a:p>
        </p:txBody>
      </p:sp>
      <p:pic>
        <p:nvPicPr>
          <p:cNvPr id="8" name="Picture 7" descr="2014-12-03 06.37.06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5230" y="423377"/>
            <a:ext cx="7340408" cy="6143411"/>
          </a:xfrm>
          <a:prstGeom prst="rect">
            <a:avLst/>
          </a:prstGeom>
        </p:spPr>
      </p:pic>
      <p:sp>
        <p:nvSpPr>
          <p:cNvPr id="9" name="Rounded Rectangle 8"/>
          <p:cNvSpPr/>
          <p:nvPr/>
        </p:nvSpPr>
        <p:spPr>
          <a:xfrm>
            <a:off x="1945803" y="2992847"/>
            <a:ext cx="6637988" cy="1065746"/>
          </a:xfrm>
          <a:prstGeom prst="roundRect">
            <a:avLst/>
          </a:prstGeom>
          <a:noFill/>
          <a:ln w="31750" cmpd="sng">
            <a:solidFill>
              <a:srgbClr val="00009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48799820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1"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9936" y="277386"/>
            <a:ext cx="7620064" cy="6078964"/>
          </a:xfrm>
        </p:spPr>
        <p:txBody>
          <a:bodyPr>
            <a:normAutofit fontScale="70000" lnSpcReduction="20000"/>
          </a:bodyPr>
          <a:lstStyle/>
          <a:p>
            <a:pPr marL="452438" indent="-452438">
              <a:buNone/>
            </a:pPr>
            <a:r>
              <a:rPr lang="en-GB" dirty="0" smtClean="0"/>
              <a:t>T	OK, so, nationalism underpins an awful lot of stuff, OK?  In </a:t>
            </a:r>
            <a:r>
              <a:rPr lang="en-GB" dirty="0"/>
              <a:t>this case the question was: “How would this sort of experience, which the assumption is was not unusual</a:t>
            </a:r>
            <a:r>
              <a:rPr lang="en-GB" baseline="30000" dirty="0"/>
              <a:t>,</a:t>
            </a:r>
            <a:r>
              <a:rPr lang="en-GB" dirty="0"/>
              <a:t> how would that have affected the development of the nationalist movement?.” Rachel what do you think? </a:t>
            </a:r>
            <a:endParaRPr lang="en-AU" dirty="0"/>
          </a:p>
          <a:p>
            <a:pPr marL="452438" indent="-452438">
              <a:buNone/>
            </a:pPr>
            <a:r>
              <a:rPr lang="en-GB" dirty="0"/>
              <a:t>S	</a:t>
            </a:r>
            <a:r>
              <a:rPr lang="en-GB" dirty="0" smtClean="0"/>
              <a:t>(</a:t>
            </a:r>
            <a:r>
              <a:rPr lang="en-GB" dirty="0"/>
              <a:t>(no response))</a:t>
            </a:r>
            <a:endParaRPr lang="en-AU" dirty="0"/>
          </a:p>
          <a:p>
            <a:pPr marL="452438" indent="-452438">
              <a:buNone/>
            </a:pPr>
            <a:r>
              <a:rPr lang="en-GB" dirty="0"/>
              <a:t>T	And she smiles at me.</a:t>
            </a:r>
            <a:endParaRPr lang="en-AU" dirty="0"/>
          </a:p>
          <a:p>
            <a:pPr marL="452438" indent="-452438">
              <a:buNone/>
            </a:pPr>
            <a:r>
              <a:rPr lang="en-GB" dirty="0" err="1"/>
              <a:t>Ss</a:t>
            </a:r>
            <a:r>
              <a:rPr lang="en-GB" dirty="0"/>
              <a:t>/</a:t>
            </a:r>
            <a:r>
              <a:rPr lang="en-GB" dirty="0" smtClean="0"/>
              <a:t>T (</a:t>
            </a:r>
            <a:r>
              <a:rPr lang="en-GB" dirty="0"/>
              <a:t>(laugh))</a:t>
            </a:r>
            <a:endParaRPr lang="en-AU" dirty="0"/>
          </a:p>
          <a:p>
            <a:pPr marL="452438" indent="-452438">
              <a:buNone/>
            </a:pPr>
            <a:r>
              <a:rPr lang="en-GB" dirty="0"/>
              <a:t>S	</a:t>
            </a:r>
            <a:r>
              <a:rPr lang="en-GB" dirty="0" smtClean="0"/>
              <a:t>Yeah </a:t>
            </a:r>
            <a:r>
              <a:rPr lang="en-GB" dirty="0"/>
              <a:t>when the French killed the Vietnamese people, so the rest of the family made angry</a:t>
            </a:r>
            <a:endParaRPr lang="en-AU" dirty="0"/>
          </a:p>
          <a:p>
            <a:pPr marL="452438" indent="-452438">
              <a:buNone/>
            </a:pPr>
            <a:r>
              <a:rPr lang="en-GB" dirty="0"/>
              <a:t>T	Hmm</a:t>
            </a:r>
            <a:endParaRPr lang="en-AU" dirty="0"/>
          </a:p>
          <a:p>
            <a:pPr marL="452438" indent="-452438">
              <a:buNone/>
            </a:pPr>
            <a:r>
              <a:rPr lang="en-GB" dirty="0"/>
              <a:t>S	</a:t>
            </a:r>
            <a:r>
              <a:rPr lang="en-GB" dirty="0" smtClean="0"/>
              <a:t>They </a:t>
            </a:r>
            <a:r>
              <a:rPr lang="en-GB" dirty="0"/>
              <a:t>don’t want the French in their country.</a:t>
            </a:r>
            <a:endParaRPr lang="en-AU" dirty="0"/>
          </a:p>
          <a:p>
            <a:pPr marL="452438" indent="-452438">
              <a:buNone/>
            </a:pPr>
            <a:r>
              <a:rPr lang="en-GB" dirty="0"/>
              <a:t>T	Of course.  So the impact on the nationals movement would be to weaken it obviously.</a:t>
            </a:r>
            <a:endParaRPr lang="en-AU" dirty="0"/>
          </a:p>
          <a:p>
            <a:pPr marL="452438" indent="-452438">
              <a:buNone/>
            </a:pPr>
            <a:r>
              <a:rPr lang="en-GB" dirty="0"/>
              <a:t>S	</a:t>
            </a:r>
            <a:r>
              <a:rPr lang="en-GB" dirty="0" smtClean="0"/>
              <a:t>Yep</a:t>
            </a:r>
            <a:r>
              <a:rPr lang="en-GB" dirty="0"/>
              <a:t>.</a:t>
            </a:r>
            <a:endParaRPr lang="en-AU" dirty="0"/>
          </a:p>
          <a:p>
            <a:pPr marL="452438" indent="-452438">
              <a:buNone/>
            </a:pPr>
            <a:r>
              <a:rPr lang="en-GB" dirty="0"/>
              <a:t>T	No.</a:t>
            </a:r>
            <a:endParaRPr lang="en-AU" dirty="0"/>
          </a:p>
          <a:p>
            <a:pPr marL="452438" indent="-452438">
              <a:buNone/>
            </a:pPr>
            <a:r>
              <a:rPr lang="en-GB" dirty="0"/>
              <a:t>S2	</a:t>
            </a:r>
            <a:r>
              <a:rPr lang="en-GB" dirty="0" smtClean="0"/>
              <a:t>No.</a:t>
            </a:r>
          </a:p>
          <a:p>
            <a:pPr marL="452438" indent="-452438">
              <a:buNone/>
            </a:pPr>
            <a:endParaRPr lang="en-AU"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43</a:t>
            </a:fld>
            <a:endParaRPr lang="en-US"/>
          </a:p>
        </p:txBody>
      </p:sp>
    </p:spTree>
    <p:extLst>
      <p:ext uri="{BB962C8B-B14F-4D97-AF65-F5344CB8AC3E}">
        <p14:creationId xmlns:p14="http://schemas.microsoft.com/office/powerpoint/2010/main" val="3413273569"/>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9936" y="277386"/>
            <a:ext cx="7620064" cy="6263080"/>
          </a:xfrm>
        </p:spPr>
        <p:txBody>
          <a:bodyPr>
            <a:normAutofit fontScale="92500" lnSpcReduction="10000"/>
          </a:bodyPr>
          <a:lstStyle/>
          <a:p>
            <a:pPr marL="452438" indent="-452438">
              <a:buNone/>
            </a:pPr>
            <a:r>
              <a:rPr lang="en-GB" sz="2200" dirty="0"/>
              <a:t>T	No, to strengthen it. OK - sorry just testing.  It would have been </a:t>
            </a:r>
            <a:r>
              <a:rPr lang="en-GB" sz="2200" i="1" dirty="0"/>
              <a:t>strengthened </a:t>
            </a:r>
            <a:r>
              <a:rPr lang="en-GB" sz="2200" dirty="0"/>
              <a:t>OK.  “Various people who have had similar experiences” - the assumption is you’ve got thousands of people with similar experience, got family members butchered, disappeared, tortured, treated poorly, whatever it happens to be … and</a:t>
            </a:r>
            <a:r>
              <a:rPr lang="en-GB" sz="2200" baseline="30000" dirty="0"/>
              <a:t> </a:t>
            </a:r>
            <a:r>
              <a:rPr lang="en-GB" sz="2200" dirty="0"/>
              <a:t>these people are thus strengthened in their resolve to achieve … what?</a:t>
            </a:r>
            <a:endParaRPr lang="en-AU" sz="2200" dirty="0"/>
          </a:p>
          <a:p>
            <a:pPr marL="452438" indent="-452438">
              <a:buNone/>
            </a:pPr>
            <a:r>
              <a:rPr lang="en-GB" sz="2200" dirty="0"/>
              <a:t>S	</a:t>
            </a:r>
            <a:r>
              <a:rPr lang="en-GB" sz="2200" dirty="0" smtClean="0"/>
              <a:t>Freedom</a:t>
            </a:r>
            <a:endParaRPr lang="en-AU" sz="2200" dirty="0"/>
          </a:p>
          <a:p>
            <a:pPr marL="452438" indent="-452438">
              <a:buNone/>
            </a:pPr>
            <a:r>
              <a:rPr lang="en-GB" sz="2200" dirty="0"/>
              <a:t>T	Freedom from?</a:t>
            </a:r>
            <a:endParaRPr lang="en-AU" sz="2200" dirty="0"/>
          </a:p>
          <a:p>
            <a:pPr marL="452438" indent="-452438">
              <a:buNone/>
            </a:pPr>
            <a:r>
              <a:rPr lang="en-GB" sz="2200" dirty="0" err="1"/>
              <a:t>Ss</a:t>
            </a:r>
            <a:r>
              <a:rPr lang="en-GB" sz="2200" dirty="0"/>
              <a:t>	The French.</a:t>
            </a:r>
            <a:endParaRPr lang="en-AU" sz="2200" dirty="0"/>
          </a:p>
          <a:p>
            <a:pPr marL="452438" indent="-452438">
              <a:buNone/>
            </a:pPr>
            <a:r>
              <a:rPr lang="en-GB" sz="2200" dirty="0"/>
              <a:t>T	The French?  Who are their?</a:t>
            </a:r>
            <a:endParaRPr lang="en-AU" sz="2200" dirty="0"/>
          </a:p>
          <a:p>
            <a:pPr marL="452438" indent="-452438">
              <a:buNone/>
            </a:pPr>
            <a:r>
              <a:rPr lang="en-GB" sz="2200" dirty="0"/>
              <a:t>S	</a:t>
            </a:r>
            <a:r>
              <a:rPr lang="en-GB" sz="2200" dirty="0" smtClean="0"/>
              <a:t>Enemies.</a:t>
            </a:r>
          </a:p>
          <a:p>
            <a:pPr marL="452438" indent="-452438">
              <a:buNone/>
            </a:pPr>
            <a:r>
              <a:rPr lang="en-GB" sz="2200" dirty="0"/>
              <a:t>T	Well becoming their enemies, yes, because they are the imperialist lords of Vietnam.  OK.  So the nationalist movement would have been spurred on … there would have been more people getting involved more, people getting wrapped up in it. Do you think? OK yes, we can nod our heads that’s good. OK.  OK. Now, I want to come back to number 8, if we can.  Number 9 is an interesting one.  Just read it and give me an answer because this one I’m curious about. Please.  ((laughs))</a:t>
            </a:r>
            <a:endParaRPr lang="en-AU" sz="2200" dirty="0"/>
          </a:p>
          <a:p>
            <a:pPr marL="452438" indent="-452438">
              <a:buNone/>
            </a:pPr>
            <a:endParaRPr lang="en-AU" sz="2200"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44</a:t>
            </a:fld>
            <a:endParaRPr lang="en-US"/>
          </a:p>
        </p:txBody>
      </p:sp>
    </p:spTree>
    <p:extLst>
      <p:ext uri="{BB962C8B-B14F-4D97-AF65-F5344CB8AC3E}">
        <p14:creationId xmlns:p14="http://schemas.microsoft.com/office/powerpoint/2010/main" val="1348959111"/>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9936" y="277386"/>
            <a:ext cx="7620064" cy="6263080"/>
          </a:xfrm>
        </p:spPr>
        <p:txBody>
          <a:bodyPr>
            <a:normAutofit/>
          </a:bodyPr>
          <a:lstStyle/>
          <a:p>
            <a:pPr marL="452438" indent="-452438">
              <a:buNone/>
            </a:pPr>
            <a:r>
              <a:rPr lang="en-AU" sz="4000" dirty="0" smtClean="0"/>
              <a:t>Question 9:</a:t>
            </a:r>
          </a:p>
          <a:p>
            <a:pPr marL="452438" indent="-452438">
              <a:buNone/>
            </a:pPr>
            <a:endParaRPr lang="en-AU" sz="4000" dirty="0" smtClean="0"/>
          </a:p>
          <a:p>
            <a:pPr marL="452438" indent="-452438">
              <a:buNone/>
            </a:pPr>
            <a:r>
              <a:rPr lang="en-AU" sz="4000" dirty="0" smtClean="0"/>
              <a:t>	“Why do we need to be cautious when trying to learn about the history of a country from a source like this?”</a:t>
            </a:r>
            <a:endParaRPr lang="en-AU" sz="4000"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45</a:t>
            </a:fld>
            <a:endParaRPr lang="en-US"/>
          </a:p>
        </p:txBody>
      </p:sp>
    </p:spTree>
    <p:extLst>
      <p:ext uri="{BB962C8B-B14F-4D97-AF65-F5344CB8AC3E}">
        <p14:creationId xmlns:p14="http://schemas.microsoft.com/office/powerpoint/2010/main" val="2344554024"/>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9936" y="277386"/>
            <a:ext cx="7620064" cy="6263080"/>
          </a:xfrm>
        </p:spPr>
        <p:txBody>
          <a:bodyPr>
            <a:normAutofit lnSpcReduction="10000"/>
          </a:bodyPr>
          <a:lstStyle/>
          <a:p>
            <a:pPr marL="0" indent="0">
              <a:buNone/>
            </a:pPr>
            <a:r>
              <a:rPr lang="en-GB" sz="2400" dirty="0"/>
              <a:t>S	</a:t>
            </a:r>
            <a:r>
              <a:rPr lang="en-GB" sz="2400" dirty="0" smtClean="0"/>
              <a:t>‘</a:t>
            </a:r>
            <a:r>
              <a:rPr lang="en-GB" sz="2400" dirty="0"/>
              <a:t>Cause it may not be true.</a:t>
            </a:r>
            <a:endParaRPr lang="en-AU" sz="2400" dirty="0"/>
          </a:p>
          <a:p>
            <a:pPr marL="0" indent="0">
              <a:buNone/>
            </a:pPr>
            <a:r>
              <a:rPr lang="en-GB" sz="2400" dirty="0"/>
              <a:t>T	Why not?</a:t>
            </a:r>
            <a:endParaRPr lang="en-AU" sz="2400" dirty="0"/>
          </a:p>
          <a:p>
            <a:pPr marL="0" indent="0">
              <a:buNone/>
            </a:pPr>
            <a:r>
              <a:rPr lang="en-GB" sz="2400" dirty="0"/>
              <a:t>S	</a:t>
            </a:r>
            <a:r>
              <a:rPr lang="en-GB" sz="2400" dirty="0" smtClean="0"/>
              <a:t>It </a:t>
            </a:r>
            <a:r>
              <a:rPr lang="en-GB" sz="2400" dirty="0"/>
              <a:t>could be just exaggerating </a:t>
            </a:r>
            <a:endParaRPr lang="en-AU" sz="2400" dirty="0"/>
          </a:p>
          <a:p>
            <a:pPr marL="0" indent="0">
              <a:buNone/>
            </a:pPr>
            <a:r>
              <a:rPr lang="en-GB" sz="2400" dirty="0"/>
              <a:t>T	It could be.  Why are we uncertain about the source?</a:t>
            </a:r>
            <a:endParaRPr lang="en-AU" sz="2400" dirty="0"/>
          </a:p>
          <a:p>
            <a:pPr marL="0" indent="0">
              <a:buNone/>
            </a:pPr>
            <a:r>
              <a:rPr lang="en-GB" sz="2400" dirty="0"/>
              <a:t>S	</a:t>
            </a:r>
            <a:r>
              <a:rPr lang="en-GB" sz="2400" dirty="0" smtClean="0"/>
              <a:t>It’s </a:t>
            </a:r>
            <a:r>
              <a:rPr lang="en-GB" sz="2400" dirty="0"/>
              <a:t>not a primary source.</a:t>
            </a:r>
            <a:endParaRPr lang="en-AU" sz="2400" dirty="0"/>
          </a:p>
          <a:p>
            <a:pPr marL="0" indent="0">
              <a:buNone/>
            </a:pPr>
            <a:r>
              <a:rPr lang="en-GB" sz="2400" dirty="0"/>
              <a:t>T	It’s not a primary source is it because it is a…?</a:t>
            </a:r>
            <a:endParaRPr lang="en-AU" sz="2400" dirty="0"/>
          </a:p>
          <a:p>
            <a:pPr marL="0" indent="0">
              <a:buNone/>
            </a:pPr>
            <a:r>
              <a:rPr lang="en-GB" sz="2400" dirty="0"/>
              <a:t>S	</a:t>
            </a:r>
            <a:r>
              <a:rPr lang="en-GB" sz="2400" dirty="0" smtClean="0"/>
              <a:t>Secondary</a:t>
            </a:r>
            <a:endParaRPr lang="en-AU" sz="2400" dirty="0"/>
          </a:p>
          <a:p>
            <a:pPr marL="0" indent="0">
              <a:buNone/>
            </a:pPr>
            <a:r>
              <a:rPr lang="en-GB" sz="2400" dirty="0"/>
              <a:t>T	((slight laugh)) And it is a…?</a:t>
            </a:r>
            <a:endParaRPr lang="en-AU" sz="2400" dirty="0"/>
          </a:p>
          <a:p>
            <a:pPr marL="0" indent="0">
              <a:buNone/>
            </a:pPr>
            <a:r>
              <a:rPr lang="en-GB" sz="2400" dirty="0" err="1"/>
              <a:t>Ss</a:t>
            </a:r>
            <a:r>
              <a:rPr lang="en-GB" sz="2400" dirty="0"/>
              <a:t>	Novel</a:t>
            </a:r>
            <a:endParaRPr lang="en-AU" sz="2400" dirty="0"/>
          </a:p>
          <a:p>
            <a:pPr marL="0" indent="0">
              <a:buNone/>
            </a:pPr>
            <a:r>
              <a:rPr lang="en-GB" sz="2400" dirty="0"/>
              <a:t>T	</a:t>
            </a:r>
            <a:r>
              <a:rPr lang="en-GB" sz="2400" i="1" dirty="0"/>
              <a:t>Novel </a:t>
            </a:r>
            <a:r>
              <a:rPr lang="en-GB" sz="2400" dirty="0"/>
              <a:t>, thank you!  It’s a </a:t>
            </a:r>
            <a:r>
              <a:rPr lang="en-GB" sz="2400" i="1" dirty="0"/>
              <a:t>novel</a:t>
            </a:r>
            <a:r>
              <a:rPr lang="en-GB" sz="2400" dirty="0"/>
              <a:t>.  It’s a novel.  Why then, being the brilliant historians that we no doubt are, are we basing our understanding of Vietnam on what could be a fictional source?</a:t>
            </a:r>
            <a:endParaRPr lang="en-AU" sz="2400" dirty="0"/>
          </a:p>
          <a:p>
            <a:pPr marL="0" indent="0">
              <a:buNone/>
            </a:pPr>
            <a:r>
              <a:rPr lang="en-GB" sz="2400" dirty="0"/>
              <a:t>S	</a:t>
            </a:r>
            <a:r>
              <a:rPr lang="en-GB" sz="2400" dirty="0" smtClean="0"/>
              <a:t>(</a:t>
            </a:r>
            <a:r>
              <a:rPr lang="en-GB" sz="2400" dirty="0"/>
              <a:t>(inaudible))</a:t>
            </a:r>
            <a:endParaRPr lang="en-AU" sz="2400" dirty="0"/>
          </a:p>
          <a:p>
            <a:pPr marL="0" indent="0">
              <a:buNone/>
            </a:pPr>
            <a:r>
              <a:rPr lang="en-GB" sz="2400" dirty="0"/>
              <a:t>T	Ah, so it </a:t>
            </a:r>
            <a:r>
              <a:rPr lang="en-GB" sz="2400" dirty="0" err="1"/>
              <a:t>fulfills</a:t>
            </a:r>
            <a:r>
              <a:rPr lang="en-GB" sz="2400" dirty="0"/>
              <a:t> their expectations, so it must be true?</a:t>
            </a:r>
            <a:endParaRPr lang="en-AU" sz="2400"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46</a:t>
            </a:fld>
            <a:endParaRPr lang="en-US"/>
          </a:p>
        </p:txBody>
      </p:sp>
    </p:spTree>
    <p:extLst>
      <p:ext uri="{BB962C8B-B14F-4D97-AF65-F5344CB8AC3E}">
        <p14:creationId xmlns:p14="http://schemas.microsoft.com/office/powerpoint/2010/main" val="3052715292"/>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9936" y="277386"/>
            <a:ext cx="7620064" cy="6263080"/>
          </a:xfrm>
        </p:spPr>
        <p:txBody>
          <a:bodyPr>
            <a:normAutofit fontScale="92500" lnSpcReduction="10000"/>
          </a:bodyPr>
          <a:lstStyle/>
          <a:p>
            <a:pPr marL="365125" indent="-365125">
              <a:buNone/>
            </a:pPr>
            <a:r>
              <a:rPr lang="en-GB" sz="2400" dirty="0"/>
              <a:t>T	It could be complete rubbish, it could be complete and utter fantasy. How do we know?</a:t>
            </a:r>
            <a:endParaRPr lang="en-AU" sz="2400" dirty="0"/>
          </a:p>
          <a:p>
            <a:pPr marL="365125" indent="-365125">
              <a:buNone/>
            </a:pPr>
            <a:r>
              <a:rPr lang="en-GB" sz="2400" dirty="0"/>
              <a:t>S	Sir</a:t>
            </a:r>
            <a:endParaRPr lang="en-AU" sz="2400" dirty="0"/>
          </a:p>
          <a:p>
            <a:pPr marL="365125" indent="-365125">
              <a:buNone/>
            </a:pPr>
            <a:r>
              <a:rPr lang="en-GB" sz="2400" dirty="0"/>
              <a:t>T	Yep</a:t>
            </a:r>
            <a:endParaRPr lang="en-AU" sz="2400" dirty="0"/>
          </a:p>
          <a:p>
            <a:pPr marL="365125" indent="-365125">
              <a:buNone/>
            </a:pPr>
            <a:r>
              <a:rPr lang="en-GB" sz="2400" dirty="0"/>
              <a:t>S	A lot of people believe it because what happened in the Vietnam War, like all the tragedies that they went through in that war, it would have all started from all this.</a:t>
            </a:r>
            <a:endParaRPr lang="en-AU" sz="2400" dirty="0"/>
          </a:p>
          <a:p>
            <a:pPr marL="365125" indent="-365125">
              <a:buNone/>
            </a:pPr>
            <a:r>
              <a:rPr lang="en-GB" sz="2400" dirty="0"/>
              <a:t>T	OK, but that that was a war that the French weren’t involved in after 1954.</a:t>
            </a:r>
            <a:endParaRPr lang="en-AU" sz="2400" dirty="0"/>
          </a:p>
          <a:p>
            <a:pPr marL="365125" indent="-365125">
              <a:buNone/>
            </a:pPr>
            <a:r>
              <a:rPr lang="en-GB" sz="2400" dirty="0"/>
              <a:t>S	Yeah true.</a:t>
            </a:r>
            <a:endParaRPr lang="en-AU" sz="2400" dirty="0"/>
          </a:p>
          <a:p>
            <a:pPr marL="365125" indent="-365125">
              <a:buNone/>
            </a:pPr>
            <a:r>
              <a:rPr lang="en-GB" sz="2400" dirty="0"/>
              <a:t>T	So, when when we talk about Vietnam War in this country, we talk about the late sixties which was when Australia was involved.  French had been out fifteen years by that point.  So, is it fair enough to say that we would </a:t>
            </a:r>
            <a:r>
              <a:rPr lang="en-GB" sz="2400" u="sng" dirty="0"/>
              <a:t>expect</a:t>
            </a:r>
            <a:r>
              <a:rPr lang="en-GB" sz="2400" dirty="0"/>
              <a:t> this because of what happened </a:t>
            </a:r>
            <a:r>
              <a:rPr lang="en-GB" sz="2400" u="sng" dirty="0"/>
              <a:t>later</a:t>
            </a:r>
            <a:r>
              <a:rPr lang="en-GB" sz="2400" dirty="0"/>
              <a:t>?  See what was the Vietnam War an expression of? Can we can we identify that? Know what what were they fighting for?</a:t>
            </a:r>
            <a:endParaRPr lang="en-AU" sz="2400" dirty="0"/>
          </a:p>
          <a:p>
            <a:pPr marL="365125" indent="-365125">
              <a:buNone/>
            </a:pPr>
            <a:r>
              <a:rPr lang="en-GB" sz="2400" dirty="0"/>
              <a:t>S	For their own country.</a:t>
            </a:r>
            <a:endParaRPr lang="en-AU" sz="2400"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47</a:t>
            </a:fld>
            <a:endParaRPr lang="en-US"/>
          </a:p>
        </p:txBody>
      </p:sp>
    </p:spTree>
    <p:extLst>
      <p:ext uri="{BB962C8B-B14F-4D97-AF65-F5344CB8AC3E}">
        <p14:creationId xmlns:p14="http://schemas.microsoft.com/office/powerpoint/2010/main" val="1625645156"/>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69936" y="277386"/>
            <a:ext cx="7620064" cy="6263080"/>
          </a:xfrm>
        </p:spPr>
        <p:txBody>
          <a:bodyPr>
            <a:normAutofit lnSpcReduction="10000"/>
          </a:bodyPr>
          <a:lstStyle/>
          <a:p>
            <a:pPr marL="365125" indent="-365125">
              <a:buNone/>
            </a:pPr>
            <a:r>
              <a:rPr lang="en-GB" sz="2000" dirty="0"/>
              <a:t>T	But so it’s a novel, it fits our stereotype of what we think things might have been like, so therefore it’s a good source - true?</a:t>
            </a:r>
            <a:endParaRPr lang="en-AU" sz="2000" dirty="0"/>
          </a:p>
          <a:p>
            <a:pPr marL="365125" indent="-365125">
              <a:buNone/>
            </a:pPr>
            <a:r>
              <a:rPr lang="en-GB" sz="2000" dirty="0"/>
              <a:t>S	Kind of.</a:t>
            </a:r>
            <a:endParaRPr lang="en-AU" sz="2000" dirty="0"/>
          </a:p>
          <a:p>
            <a:pPr marL="365125" indent="-365125">
              <a:buNone/>
            </a:pPr>
            <a:r>
              <a:rPr lang="en-GB" sz="2000" dirty="0"/>
              <a:t>T	Kind of? Gee, all this </a:t>
            </a:r>
            <a:r>
              <a:rPr lang="en-GB" sz="2000" dirty="0" err="1"/>
              <a:t>thinkings</a:t>
            </a:r>
            <a:r>
              <a:rPr lang="en-GB" sz="2000" dirty="0"/>
              <a:t> a bit hard isn’t it?</a:t>
            </a:r>
            <a:endParaRPr lang="en-AU" sz="2000" dirty="0"/>
          </a:p>
          <a:p>
            <a:pPr marL="365125" indent="-365125">
              <a:buNone/>
            </a:pPr>
            <a:r>
              <a:rPr lang="en-GB" sz="2000" dirty="0" err="1"/>
              <a:t>Ss</a:t>
            </a:r>
            <a:r>
              <a:rPr lang="en-GB" sz="2000" dirty="0"/>
              <a:t>	((laugh))</a:t>
            </a:r>
            <a:endParaRPr lang="en-AU" sz="2000" dirty="0"/>
          </a:p>
          <a:p>
            <a:pPr marL="365125" indent="-365125">
              <a:buNone/>
            </a:pPr>
            <a:r>
              <a:rPr lang="en-GB" sz="2000" dirty="0"/>
              <a:t>T	</a:t>
            </a:r>
            <a:r>
              <a:rPr lang="en-GB" sz="2000" dirty="0" smtClean="0"/>
              <a:t>Alright, </a:t>
            </a:r>
            <a:r>
              <a:rPr lang="en-GB" sz="2000" dirty="0"/>
              <a:t>so, how do we test this source? How do we say yes this is legitimate or no it’s not? </a:t>
            </a:r>
            <a:endParaRPr lang="en-AU" sz="2000" dirty="0"/>
          </a:p>
          <a:p>
            <a:pPr marL="365125" indent="-365125">
              <a:buNone/>
            </a:pPr>
            <a:r>
              <a:rPr lang="en-GB" sz="2000" dirty="0"/>
              <a:t>S2	Compare it to primary sources.</a:t>
            </a:r>
            <a:endParaRPr lang="en-AU" sz="2000" dirty="0"/>
          </a:p>
          <a:p>
            <a:pPr marL="365125" indent="-365125">
              <a:buNone/>
            </a:pPr>
            <a:r>
              <a:rPr lang="en-GB" sz="2000" dirty="0"/>
              <a:t>T	We actually </a:t>
            </a:r>
            <a:r>
              <a:rPr lang="en-GB" sz="2000" dirty="0" err="1"/>
              <a:t>gotta</a:t>
            </a:r>
            <a:r>
              <a:rPr lang="en-GB" sz="2000" dirty="0"/>
              <a:t> find some primary sources, correct.</a:t>
            </a:r>
            <a:endParaRPr lang="en-AU" sz="2000" dirty="0"/>
          </a:p>
          <a:p>
            <a:pPr marL="365125" indent="-365125">
              <a:buNone/>
            </a:pPr>
            <a:r>
              <a:rPr lang="en-GB" sz="2000" dirty="0"/>
              <a:t>S	</a:t>
            </a:r>
            <a:r>
              <a:rPr lang="en-GB" sz="2000" dirty="0" err="1"/>
              <a:t>Comradorie</a:t>
            </a:r>
            <a:r>
              <a:rPr lang="en-GB" sz="2000" dirty="0"/>
              <a:t>? would that work?</a:t>
            </a:r>
            <a:endParaRPr lang="en-AU" sz="2000" dirty="0"/>
          </a:p>
          <a:p>
            <a:pPr marL="365125" indent="-365125">
              <a:buNone/>
            </a:pPr>
            <a:r>
              <a:rPr lang="en-GB" sz="2000" dirty="0"/>
              <a:t>T	Corroborate, that’s the one.</a:t>
            </a:r>
            <a:endParaRPr lang="en-AU" sz="2000" dirty="0"/>
          </a:p>
          <a:p>
            <a:pPr marL="365125" indent="-365125">
              <a:buNone/>
            </a:pPr>
            <a:r>
              <a:rPr lang="en-GB" sz="2000" dirty="0"/>
              <a:t>S	Oh</a:t>
            </a:r>
            <a:endParaRPr lang="en-AU" sz="2000" dirty="0"/>
          </a:p>
          <a:p>
            <a:pPr marL="365125" indent="-365125">
              <a:buNone/>
            </a:pPr>
            <a:r>
              <a:rPr lang="en-GB" sz="2000" dirty="0"/>
              <a:t>T	 Corroborate</a:t>
            </a:r>
            <a:endParaRPr lang="en-AU" sz="2000" dirty="0"/>
          </a:p>
          <a:p>
            <a:pPr marL="365125" indent="-365125">
              <a:buNone/>
            </a:pPr>
            <a:r>
              <a:rPr lang="en-GB" sz="2000" dirty="0"/>
              <a:t>S	((laughs))</a:t>
            </a:r>
            <a:endParaRPr lang="en-AU" sz="2000" dirty="0"/>
          </a:p>
          <a:p>
            <a:pPr marL="365125" indent="-365125">
              <a:buNone/>
            </a:pPr>
            <a:r>
              <a:rPr lang="en-GB" sz="2000" dirty="0"/>
              <a:t>T	OK.  We corroborate our primary sources.  And we corroborate all our sources.  OK, now it’s a great word what does it mean?</a:t>
            </a:r>
            <a:endParaRPr lang="en-AU" sz="2000" dirty="0"/>
          </a:p>
          <a:p>
            <a:pPr marL="365125" indent="-365125">
              <a:buNone/>
            </a:pPr>
            <a:r>
              <a:rPr lang="en-GB" sz="2000" dirty="0"/>
              <a:t>S	It’s like, get all the sources and …</a:t>
            </a:r>
            <a:endParaRPr lang="en-AU" sz="2000" dirty="0"/>
          </a:p>
          <a:p>
            <a:pPr marL="365125" indent="-365125">
              <a:buNone/>
            </a:pPr>
            <a:r>
              <a:rPr lang="en-GB" sz="2000" dirty="0"/>
              <a:t>T	Piece them together.  </a:t>
            </a:r>
            <a:endParaRPr lang="en-AU" sz="2000"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48</a:t>
            </a:fld>
            <a:endParaRPr lang="en-US"/>
          </a:p>
        </p:txBody>
      </p:sp>
    </p:spTree>
    <p:extLst>
      <p:ext uri="{BB962C8B-B14F-4D97-AF65-F5344CB8AC3E}">
        <p14:creationId xmlns:p14="http://schemas.microsoft.com/office/powerpoint/2010/main" val="3451357191"/>
      </p:ext>
    </p:extLst>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Content Placeholder 3"/>
          <p:cNvSpPr>
            <a:spLocks noGrp="1"/>
          </p:cNvSpPr>
          <p:nvPr>
            <p:ph sz="quarter" idx="13"/>
          </p:nvPr>
        </p:nvSpPr>
        <p:spPr/>
        <p:txBody>
          <a:bodyPr/>
          <a:lstStyle/>
          <a:p>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49</a:t>
            </a:fld>
            <a:endParaRPr lang="en-US"/>
          </a:p>
        </p:txBody>
      </p:sp>
      <p:pic>
        <p:nvPicPr>
          <p:cNvPr id="9" name="Picture 8" descr="2014-12-04 09.09.10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99610" y="0"/>
            <a:ext cx="5952435" cy="6858000"/>
          </a:xfrm>
          <a:prstGeom prst="rect">
            <a:avLst/>
          </a:prstGeom>
        </p:spPr>
      </p:pic>
    </p:spTree>
    <p:extLst>
      <p:ext uri="{BB962C8B-B14F-4D97-AF65-F5344CB8AC3E}">
        <p14:creationId xmlns:p14="http://schemas.microsoft.com/office/powerpoint/2010/main" val="1739670171"/>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r>
              <a:rPr lang="en-US" dirty="0" smtClean="0"/>
              <a:t>any set of empirical practices has a pattern</a:t>
            </a:r>
          </a:p>
          <a:p>
            <a:r>
              <a:rPr lang="en-US" dirty="0" smtClean="0"/>
              <a:t>the pattern is one of a range of possible patterns</a:t>
            </a:r>
          </a:p>
          <a:p>
            <a:r>
              <a:rPr lang="en-US" dirty="0" smtClean="0"/>
              <a:t>its characteristics as a pattern arise from relations with other patterns</a:t>
            </a:r>
          </a:p>
          <a:p>
            <a:r>
              <a:rPr lang="en-US" dirty="0" smtClean="0"/>
              <a:t>the key is to </a:t>
            </a:r>
            <a:r>
              <a:rPr lang="en-US" dirty="0" err="1" smtClean="0"/>
              <a:t>analyse</a:t>
            </a:r>
            <a:r>
              <a:rPr lang="en-US" dirty="0" smtClean="0"/>
              <a:t> the organizing principles of these patterns</a:t>
            </a:r>
          </a:p>
          <a:p>
            <a:r>
              <a:rPr lang="en-US" dirty="0" smtClean="0"/>
              <a:t>so we can </a:t>
            </a:r>
            <a:r>
              <a:rPr lang="en-US" dirty="0" err="1" smtClean="0"/>
              <a:t>analyse</a:t>
            </a:r>
            <a:r>
              <a:rPr lang="en-US" dirty="0" smtClean="0"/>
              <a:t> similarity and difference and change over time</a:t>
            </a: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5</a:t>
            </a:fld>
            <a:endParaRPr lang="en-US"/>
          </a:p>
        </p:txBody>
      </p:sp>
    </p:spTree>
    <p:extLst>
      <p:ext uri="{BB962C8B-B14F-4D97-AF65-F5344CB8AC3E}">
        <p14:creationId xmlns:p14="http://schemas.microsoft.com/office/powerpoint/2010/main" val="2203744987"/>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dirty="0"/>
          </a:p>
        </p:txBody>
      </p:sp>
      <p:sp>
        <p:nvSpPr>
          <p:cNvPr id="4" name="Content Placeholder 3"/>
          <p:cNvSpPr>
            <a:spLocks noGrp="1"/>
          </p:cNvSpPr>
          <p:nvPr>
            <p:ph sz="quarter" idx="13"/>
          </p:nvPr>
        </p:nvSpPr>
        <p:spPr/>
        <p:txBody>
          <a:bodyPr/>
          <a:lstStyle/>
          <a:p>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50</a:t>
            </a:fld>
            <a:endParaRPr lang="en-US"/>
          </a:p>
        </p:txBody>
      </p:sp>
      <p:pic>
        <p:nvPicPr>
          <p:cNvPr id="9" name="Picture 8" descr="2014-12-04 09.17.39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69936" y="0"/>
            <a:ext cx="7139836" cy="6858000"/>
          </a:xfrm>
          <a:prstGeom prst="rect">
            <a:avLst/>
          </a:prstGeom>
        </p:spPr>
      </p:pic>
    </p:spTree>
    <p:extLst>
      <p:ext uri="{BB962C8B-B14F-4D97-AF65-F5344CB8AC3E}">
        <p14:creationId xmlns:p14="http://schemas.microsoft.com/office/powerpoint/2010/main" val="2089734595"/>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
        <p:nvSpPr>
          <p:cNvPr id="4" name="Content Placeholder 3"/>
          <p:cNvSpPr>
            <a:spLocks noGrp="1"/>
          </p:cNvSpPr>
          <p:nvPr>
            <p:ph sz="quarter" idx="13"/>
          </p:nvPr>
        </p:nvSpPr>
        <p:spPr/>
        <p:txBody>
          <a:bodyPr/>
          <a:lstStyle/>
          <a:p>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51</a:t>
            </a:fld>
            <a:endParaRPr lang="en-US"/>
          </a:p>
        </p:txBody>
      </p:sp>
      <p:pic>
        <p:nvPicPr>
          <p:cNvPr id="7" name="Picture 6" descr="2014-12-04 09.19.55 a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57644" y="0"/>
            <a:ext cx="6440743" cy="6858000"/>
          </a:xfrm>
          <a:prstGeom prst="rect">
            <a:avLst/>
          </a:prstGeom>
        </p:spPr>
      </p:pic>
    </p:spTree>
    <p:extLst>
      <p:ext uri="{BB962C8B-B14F-4D97-AF65-F5344CB8AC3E}">
        <p14:creationId xmlns:p14="http://schemas.microsoft.com/office/powerpoint/2010/main" val="22241801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Conceptual </a:t>
            </a:r>
            <a:r>
              <a:rPr lang="en-US" dirty="0" err="1" smtClean="0"/>
              <a:t>redescription</a:t>
            </a:r>
            <a:endParaRPr lang="en-US" dirty="0"/>
          </a:p>
        </p:txBody>
      </p:sp>
      <p:sp>
        <p:nvSpPr>
          <p:cNvPr id="3" name="Content Placeholder 2"/>
          <p:cNvSpPr>
            <a:spLocks noGrp="1"/>
          </p:cNvSpPr>
          <p:nvPr>
            <p:ph idx="1"/>
          </p:nvPr>
        </p:nvSpPr>
        <p:spPr/>
        <p:txBody>
          <a:bodyPr>
            <a:noAutofit/>
          </a:bodyPr>
          <a:lstStyle/>
          <a:p>
            <a:pPr marL="0" indent="0">
              <a:buNone/>
            </a:pPr>
            <a:r>
              <a:rPr lang="en-US" sz="1800" u="sng" dirty="0" smtClean="0"/>
              <a:t>Aim </a:t>
            </a:r>
            <a:r>
              <a:rPr lang="en-US" sz="1800" u="sng" dirty="0"/>
              <a:t>of teacher</a:t>
            </a:r>
            <a:r>
              <a:rPr lang="en-US" sz="1800" dirty="0"/>
              <a:t>:  to weaken semantic </a:t>
            </a:r>
            <a:r>
              <a:rPr lang="en-US" sz="1800" dirty="0" smtClean="0"/>
              <a:t>gravity</a:t>
            </a:r>
          </a:p>
          <a:p>
            <a:pPr marL="0" indent="0">
              <a:buNone/>
            </a:pPr>
            <a:endParaRPr lang="en-US" sz="1000" dirty="0" smtClean="0"/>
          </a:p>
          <a:p>
            <a:pPr marL="0" indent="0">
              <a:buNone/>
            </a:pPr>
            <a:r>
              <a:rPr lang="en-US" sz="1800" u="sng" dirty="0" smtClean="0"/>
              <a:t>Resources</a:t>
            </a:r>
            <a:r>
              <a:rPr lang="en-US" sz="1800" dirty="0" smtClean="0"/>
              <a:t>:  </a:t>
            </a:r>
          </a:p>
          <a:p>
            <a:pPr>
              <a:buFontTx/>
              <a:buChar char="-"/>
            </a:pPr>
            <a:r>
              <a:rPr lang="en-US" sz="1800" dirty="0" smtClean="0"/>
              <a:t>a </a:t>
            </a:r>
            <a:r>
              <a:rPr lang="en-US" sz="1800" dirty="0"/>
              <a:t>text </a:t>
            </a:r>
            <a:r>
              <a:rPr lang="en-US" sz="1800" dirty="0" smtClean="0"/>
              <a:t>(excerpt of novel) with </a:t>
            </a:r>
            <a:r>
              <a:rPr lang="en-US" sz="1800" dirty="0"/>
              <a:t>SG</a:t>
            </a:r>
            <a:r>
              <a:rPr lang="en-US" sz="1800" dirty="0" smtClean="0"/>
              <a:t>+ and </a:t>
            </a:r>
            <a:r>
              <a:rPr lang="en-US" sz="1800" dirty="0"/>
              <a:t>SR+ basis </a:t>
            </a:r>
          </a:p>
          <a:p>
            <a:pPr>
              <a:buFontTx/>
              <a:buChar char="-"/>
            </a:pPr>
            <a:r>
              <a:rPr lang="en-US" sz="1800" dirty="0" smtClean="0"/>
              <a:t>questions </a:t>
            </a:r>
            <a:r>
              <a:rPr lang="en-US" sz="1800" dirty="0"/>
              <a:t>are ER-focused, with weakening of semantic gravity </a:t>
            </a:r>
            <a:r>
              <a:rPr lang="en-US" sz="1800" dirty="0" smtClean="0"/>
              <a:t>at question 7</a:t>
            </a:r>
          </a:p>
          <a:p>
            <a:pPr marL="457200" lvl="1" indent="0">
              <a:buNone/>
            </a:pPr>
            <a:endParaRPr lang="en-US" sz="1000" dirty="0"/>
          </a:p>
          <a:p>
            <a:pPr marL="0" indent="0">
              <a:buNone/>
            </a:pPr>
            <a:r>
              <a:rPr lang="en-US" sz="1800" u="sng" dirty="0" smtClean="0"/>
              <a:t>Teacher </a:t>
            </a:r>
            <a:r>
              <a:rPr lang="en-US" sz="1800" u="sng" dirty="0"/>
              <a:t>strategies</a:t>
            </a:r>
            <a:r>
              <a:rPr lang="en-US" sz="1800" dirty="0"/>
              <a:t>:   </a:t>
            </a:r>
          </a:p>
          <a:p>
            <a:pPr marL="514350" indent="-514350">
              <a:buAutoNum type="arabicPeriod"/>
            </a:pPr>
            <a:r>
              <a:rPr lang="en-US" sz="1800" dirty="0" smtClean="0"/>
              <a:t>Strengthen </a:t>
            </a:r>
            <a:r>
              <a:rPr lang="en-US" sz="1800" dirty="0"/>
              <a:t>social relations when </a:t>
            </a:r>
            <a:r>
              <a:rPr lang="en-US" sz="1800" dirty="0" smtClean="0"/>
              <a:t>weakening </a:t>
            </a:r>
            <a:r>
              <a:rPr lang="en-US" sz="1800" dirty="0"/>
              <a:t>semantic </a:t>
            </a:r>
            <a:r>
              <a:rPr lang="en-US" sz="1800" dirty="0" smtClean="0"/>
              <a:t>gravity</a:t>
            </a:r>
          </a:p>
          <a:p>
            <a:pPr marL="514350" indent="-514350">
              <a:buAutoNum type="arabicPeriod"/>
            </a:pPr>
            <a:r>
              <a:rPr lang="en-US" sz="1800" dirty="0" smtClean="0"/>
              <a:t>Re</a:t>
            </a:r>
            <a:r>
              <a:rPr lang="en-US" sz="1800" dirty="0"/>
              <a:t>-strengthen semantic gravity whenever students fail to </a:t>
            </a:r>
            <a:r>
              <a:rPr lang="en-US" sz="1800" dirty="0" err="1"/>
              <a:t>recognise</a:t>
            </a:r>
            <a:r>
              <a:rPr lang="en-US" sz="1800" dirty="0"/>
              <a:t> and/or </a:t>
            </a:r>
            <a:r>
              <a:rPr lang="en-US" sz="1800" dirty="0" err="1"/>
              <a:t>realise</a:t>
            </a:r>
            <a:r>
              <a:rPr lang="en-US" sz="1800" dirty="0"/>
              <a:t> responses appropriate to its weakening.   </a:t>
            </a:r>
          </a:p>
          <a:p>
            <a:pPr marL="514350" indent="-514350">
              <a:buAutoNum type="arabicPeriod"/>
            </a:pPr>
            <a:r>
              <a:rPr lang="en-US" sz="1800" dirty="0" smtClean="0"/>
              <a:t>Use </a:t>
            </a:r>
            <a:r>
              <a:rPr lang="en-US" sz="1800" dirty="0" err="1"/>
              <a:t>humour</a:t>
            </a:r>
            <a:r>
              <a:rPr lang="en-US" sz="1800" dirty="0"/>
              <a:t> to diffuse </a:t>
            </a:r>
            <a:r>
              <a:rPr lang="en-US" sz="1800" dirty="0" smtClean="0"/>
              <a:t>tensions </a:t>
            </a:r>
            <a:r>
              <a:rPr lang="en-US" sz="1800" dirty="0"/>
              <a:t>and concerns (and </a:t>
            </a:r>
            <a:r>
              <a:rPr lang="en-US" sz="1800" dirty="0" smtClean="0"/>
              <a:t>signal</a:t>
            </a:r>
            <a:r>
              <a:rPr lang="en-US" sz="1800" dirty="0"/>
              <a:t>) shifts in semantic gravity.    </a:t>
            </a:r>
            <a:endParaRPr lang="en-US" sz="1800" dirty="0" smtClean="0"/>
          </a:p>
          <a:p>
            <a:pPr marL="457200" lvl="1" indent="0">
              <a:buNone/>
            </a:pPr>
            <a:endParaRPr lang="en-US" sz="1000" dirty="0"/>
          </a:p>
          <a:p>
            <a:pPr marL="0" indent="0">
              <a:buNone/>
            </a:pPr>
            <a:r>
              <a:rPr lang="en-US" sz="1800" u="sng" dirty="0" smtClean="0"/>
              <a:t>Conjectures</a:t>
            </a:r>
            <a:r>
              <a:rPr lang="en-US" sz="1800" dirty="0" smtClean="0"/>
              <a:t>: </a:t>
            </a:r>
            <a:endParaRPr lang="en-US" sz="1800" dirty="0"/>
          </a:p>
          <a:p>
            <a:pPr marL="0" indent="0">
              <a:buNone/>
            </a:pPr>
            <a:r>
              <a:rPr lang="en-US" sz="1800" dirty="0" smtClean="0"/>
              <a:t>Social </a:t>
            </a:r>
            <a:r>
              <a:rPr lang="en-US" sz="1800" dirty="0"/>
              <a:t>relations are </a:t>
            </a:r>
            <a:r>
              <a:rPr lang="en-US" sz="1800" dirty="0" smtClean="0"/>
              <a:t>a gateway </a:t>
            </a:r>
            <a:r>
              <a:rPr lang="en-US" sz="1800" dirty="0"/>
              <a:t>beyond the context (i.e. to </a:t>
            </a:r>
            <a:r>
              <a:rPr lang="en-US" sz="1800" dirty="0" smtClean="0"/>
              <a:t>SG–)</a:t>
            </a:r>
            <a:r>
              <a:rPr lang="en-US" sz="1800" dirty="0"/>
              <a:t>.  </a:t>
            </a:r>
            <a:r>
              <a:rPr lang="en-US" sz="1800" dirty="0" smtClean="0"/>
              <a:t>This </a:t>
            </a:r>
            <a:r>
              <a:rPr lang="en-US" sz="1800" dirty="0"/>
              <a:t>is cultivating a historical gaze.  </a:t>
            </a:r>
            <a:endParaRPr lang="en-US" sz="1800" dirty="0" smtClean="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52</a:t>
            </a:fld>
            <a:endParaRPr lang="en-US"/>
          </a:p>
        </p:txBody>
      </p:sp>
    </p:spTree>
    <p:extLst>
      <p:ext uri="{BB962C8B-B14F-4D97-AF65-F5344CB8AC3E}">
        <p14:creationId xmlns:p14="http://schemas.microsoft.com/office/powerpoint/2010/main" val="377679873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Cooking with LCT</a:t>
            </a:r>
            <a:endParaRPr lang="en-US" dirty="0"/>
          </a:p>
        </p:txBody>
      </p:sp>
      <p:sp>
        <p:nvSpPr>
          <p:cNvPr id="3" name="Content Placeholder 2"/>
          <p:cNvSpPr>
            <a:spLocks noGrp="1"/>
          </p:cNvSpPr>
          <p:nvPr>
            <p:ph idx="1"/>
          </p:nvPr>
        </p:nvSpPr>
        <p:spPr/>
        <p:txBody>
          <a:bodyPr/>
          <a:lstStyle/>
          <a:p>
            <a:r>
              <a:rPr lang="en-US" dirty="0" smtClean="0"/>
              <a:t>cooking may have stages</a:t>
            </a:r>
          </a:p>
          <a:p>
            <a:pPr lvl="1"/>
            <a:r>
              <a:rPr lang="en-US" dirty="0" smtClean="0"/>
              <a:t>description</a:t>
            </a:r>
          </a:p>
          <a:p>
            <a:pPr lvl="1"/>
            <a:r>
              <a:rPr lang="en-US" dirty="0" smtClean="0"/>
              <a:t>adding in conceptual description</a:t>
            </a:r>
          </a:p>
          <a:p>
            <a:pPr lvl="1"/>
            <a:r>
              <a:rPr lang="en-US" dirty="0" smtClean="0"/>
              <a:t>condensing into pure conceptual analysis</a:t>
            </a:r>
          </a:p>
          <a:p>
            <a:r>
              <a:rPr lang="en-US" dirty="0" smtClean="0"/>
              <a:t>stages valuable for learning ‘gaze’</a:t>
            </a:r>
          </a:p>
          <a:p>
            <a:r>
              <a:rPr lang="en-US" dirty="0" smtClean="0"/>
              <a:t>stages allow data to ‘speak’</a:t>
            </a:r>
          </a:p>
          <a:p>
            <a:r>
              <a:rPr lang="en-US" dirty="0" smtClean="0"/>
              <a:t>often not a one-way process</a:t>
            </a:r>
          </a:p>
          <a:p>
            <a:pPr lvl="1"/>
            <a:r>
              <a:rPr lang="en-US" dirty="0" smtClean="0"/>
              <a:t>semantic waves</a:t>
            </a:r>
          </a:p>
          <a:p>
            <a:pPr lvl="1"/>
            <a:r>
              <a:rPr lang="en-US" dirty="0" smtClean="0"/>
              <a:t>semantic weaving</a:t>
            </a: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BE320A-12EF-5A47-803A-0C44D0D963C6}" type="slidenum">
              <a:rPr lang="en-US" smtClean="0"/>
              <a:pPr>
                <a:defRPr/>
              </a:pPr>
              <a:t>53</a:t>
            </a:fld>
            <a:endParaRPr lang="en-US"/>
          </a:p>
        </p:txBody>
      </p:sp>
    </p:spTree>
    <p:extLst>
      <p:ext uri="{BB962C8B-B14F-4D97-AF65-F5344CB8AC3E}">
        <p14:creationId xmlns:p14="http://schemas.microsoft.com/office/powerpoint/2010/main" val="607530694"/>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28"/>
                    </a:gs>
                    <a:gs pos="100000">
                      <a:srgbClr val="000028"/>
                    </a:gs>
                  </a:gsLst>
                  <a:lin ang="5400000"/>
                </a:gradFill>
              </a14:hiddenFill>
            </a:ext>
          </a:extLst>
        </p:spPr>
        <p:txBody>
          <a:bodyPr/>
          <a:lstStyle/>
          <a:p>
            <a:pPr>
              <a:defRPr/>
            </a:pPr>
            <a:r>
              <a:rPr lang="en-US">
                <a:latin typeface="Times New Roman" charset="0"/>
                <a:ea typeface="ＭＳ Ｐゴシック" charset="0"/>
                <a:cs typeface="ＭＳ Ｐゴシック" charset="0"/>
              </a:rPr>
              <a:t>Typologies of knowledge</a:t>
            </a:r>
          </a:p>
        </p:txBody>
      </p:sp>
      <p:sp>
        <p:nvSpPr>
          <p:cNvPr id="31748" name="Footer Placeholder 4"/>
          <p:cNvSpPr>
            <a:spLocks noGrp="1"/>
          </p:cNvSpPr>
          <p:nvPr>
            <p:ph type="ftr"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31749"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77D9EF1-374F-FD45-88EC-5B2C91BAEBD1}" type="slidenum">
              <a:rPr lang="en-US" sz="1400">
                <a:solidFill>
                  <a:srgbClr val="09213B"/>
                </a:solidFill>
                <a:latin typeface="Times New Roman" charset="0"/>
              </a:rPr>
              <a:pPr eaLnBrk="1" hangingPunct="1"/>
              <a:t>6</a:t>
            </a:fld>
            <a:endParaRPr lang="en-US" sz="1400">
              <a:solidFill>
                <a:srgbClr val="09213B"/>
              </a:solidFill>
              <a:latin typeface="Times New Roman" charset="0"/>
            </a:endParaRPr>
          </a:p>
        </p:txBody>
      </p:sp>
      <p:graphicFrame>
        <p:nvGraphicFramePr>
          <p:cNvPr id="7" name="Content Placeholder 6"/>
          <p:cNvGraphicFramePr>
            <a:graphicFrameLocks noGrp="1"/>
          </p:cNvGraphicFramePr>
          <p:nvPr>
            <p:ph idx="1"/>
          </p:nvPr>
        </p:nvGraphicFramePr>
        <p:xfrm>
          <a:off x="1270000" y="1519238"/>
          <a:ext cx="7721600" cy="4598987"/>
        </p:xfrm>
        <a:graphic>
          <a:graphicData uri="http://schemas.openxmlformats.org/drawingml/2006/table">
            <a:tbl>
              <a:tblPr/>
              <a:tblGrid>
                <a:gridCol w="2054225"/>
                <a:gridCol w="2874963"/>
                <a:gridCol w="2792412"/>
              </a:tblGrid>
              <a:tr h="4598987">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Bernstein</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Bourdieu</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Foucault</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Freud</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Levi-Strauss</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Levy-Bruhl</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Lotman</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Luria</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Piaget</a:t>
                      </a:r>
                    </a:p>
                    <a:p>
                      <a:pPr marL="0" marR="0" lvl="0" indent="0" algn="l" defTabSz="457200" rtl="0" eaLnBrk="1" fontAlgn="base" latinLnBrk="0" hangingPunct="1">
                        <a:lnSpc>
                          <a:spcPct val="100000"/>
                        </a:lnSpc>
                        <a:spcBef>
                          <a:spcPct val="0"/>
                        </a:spcBef>
                        <a:spcAft>
                          <a:spcPct val="0"/>
                        </a:spcAft>
                        <a:buClrTx/>
                        <a:buSzTx/>
                        <a:buFontTx/>
                        <a:buNone/>
                        <a:tabLst/>
                      </a:pP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Sohn-rethel</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Vygotsky</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Walkerdine</a:t>
                      </a:r>
                      <a:endParaRPr kumimoji="0" lang="en-AU" sz="2200" b="0" i="0" u="none" strike="noStrike" cap="none" normalizeH="0" baseline="0">
                        <a:ln>
                          <a:noFill/>
                        </a:ln>
                        <a:solidFill>
                          <a:srgbClr val="09213B"/>
                        </a:solidFill>
                        <a:effectLst/>
                        <a:latin typeface="Times New Roman" charset="0"/>
                        <a:ea typeface="ＭＳ Ｐゴシック" charset="0"/>
                        <a:cs typeface="Times New Roman"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vertical discourse</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theoretical logic</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programmes</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ego</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science</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modern thinking</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rule-governed</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abstract thinking</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science/effective thought</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intellectual</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conceptual thinking</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formal reasoning</a:t>
                      </a:r>
                      <a:endParaRPr kumimoji="0" lang="en-AU" sz="2200" b="0" i="0" u="none" strike="noStrike" cap="none" normalizeH="0" baseline="0">
                        <a:ln>
                          <a:noFill/>
                        </a:ln>
                        <a:solidFill>
                          <a:srgbClr val="09213B"/>
                        </a:solidFill>
                        <a:effectLst/>
                        <a:latin typeface="Times New Roman" charset="0"/>
                        <a:ea typeface="ＭＳ Ｐゴシック" charset="0"/>
                        <a:cs typeface="Times New Roman" charset="0"/>
                      </a:endParaRPr>
                    </a:p>
                  </a:txBody>
                  <a:tcPr marL="68580" marR="68580" marT="0" marB="0" horzOverflow="overflow">
                    <a:lnL>
                      <a:noFill/>
                    </a:lnL>
                    <a:lnR>
                      <a:noFill/>
                    </a:lnR>
                    <a:lnT>
                      <a:noFill/>
                    </a:lnT>
                    <a:lnB>
                      <a:noFill/>
                    </a:lnB>
                    <a:lnTlToBr>
                      <a:noFill/>
                    </a:lnTlToBr>
                    <a:lnBlToTr>
                      <a:noFill/>
                    </a:lnBlToTr>
                    <a:no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horizontal discourse</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practical logic</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technologies</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id</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bricolage</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primitive thinking</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exemplary texts</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situational thinking</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technique/sensori-motor</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manual</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complex thinking</a:t>
                      </a:r>
                      <a:endParaRPr kumimoji="0" lang="en-AU" sz="2200" b="0" i="0" u="none" strike="noStrike" cap="none" normalizeH="0" baseline="0">
                        <a:ln>
                          <a:noFill/>
                        </a:ln>
                        <a:solidFill>
                          <a:srgbClr val="09213B"/>
                        </a:solidFill>
                        <a:effectLst/>
                        <a:latin typeface="Times New Roman" charset="0"/>
                        <a:ea typeface="ＭＳ Ｐゴシック" charset="0"/>
                        <a:cs typeface="ＭＳ Ｐゴシック"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GB" sz="2200" b="0" i="0" u="none" strike="noStrike" cap="none" normalizeH="0" baseline="0">
                          <a:ln>
                            <a:noFill/>
                          </a:ln>
                          <a:solidFill>
                            <a:srgbClr val="09213B"/>
                          </a:solidFill>
                          <a:effectLst/>
                          <a:latin typeface="Times New Roman" charset="0"/>
                          <a:ea typeface="ＭＳ Ｐゴシック" charset="0"/>
                          <a:cs typeface="ＭＳ Ｐゴシック" charset="0"/>
                        </a:rPr>
                        <a:t>practical reasoning</a:t>
                      </a:r>
                      <a:endParaRPr kumimoji="0" lang="en-AU" sz="2200" b="0" i="0" u="none" strike="noStrike" cap="none" normalizeH="0" baseline="0">
                        <a:ln>
                          <a:noFill/>
                        </a:ln>
                        <a:solidFill>
                          <a:srgbClr val="09213B"/>
                        </a:solidFill>
                        <a:effectLst/>
                        <a:latin typeface="Times New Roman" charset="0"/>
                        <a:ea typeface="ＭＳ Ｐゴシック" charset="0"/>
                        <a:cs typeface="Times New Roman" charset="0"/>
                      </a:endParaRPr>
                    </a:p>
                  </a:txBody>
                  <a:tcPr marL="68580" marR="68580" marT="0" marB="0" horzOverflow="overflow">
                    <a:lnL>
                      <a:noFill/>
                    </a:lnL>
                    <a:lnR>
                      <a:noFill/>
                    </a:lnR>
                    <a:lnT>
                      <a:noFill/>
                    </a:lnT>
                    <a:lnB>
                      <a:noFill/>
                    </a:lnB>
                    <a:lnTlToBr>
                      <a:noFill/>
                    </a:lnTlToBr>
                    <a:lnBlToTr>
                      <a:noFill/>
                    </a:lnBlToTr>
                    <a:noFill/>
                  </a:tcPr>
                </a:tc>
              </a:tr>
            </a:tbl>
          </a:graphicData>
        </a:graphic>
      </p:graphicFrame>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494794876"/>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28"/>
                    </a:gs>
                    <a:gs pos="100000">
                      <a:srgbClr val="000028"/>
                    </a:gs>
                  </a:gsLst>
                  <a:lin ang="5400000"/>
                </a:gradFill>
              </a14:hiddenFill>
            </a:ext>
          </a:extLst>
        </p:spPr>
        <p:txBody>
          <a:bodyPr/>
          <a:lstStyle/>
          <a:p>
            <a:pPr>
              <a:defRPr/>
            </a:pPr>
            <a:r>
              <a:rPr lang="en-US">
                <a:latin typeface="Times New Roman" charset="0"/>
                <a:ea typeface="ＭＳ Ｐゴシック" charset="0"/>
                <a:cs typeface="ＭＳ Ｐゴシック" charset="0"/>
              </a:rPr>
              <a:t>Typologies of knowledge</a:t>
            </a:r>
          </a:p>
        </p:txBody>
      </p:sp>
      <p:sp>
        <p:nvSpPr>
          <p:cNvPr id="32772" name="Content Placeholder 2"/>
          <p:cNvSpPr>
            <a:spLocks noGrp="1"/>
          </p:cNvSpPr>
          <p:nvPr>
            <p:ph idx="1"/>
          </p:nvPr>
        </p:nvSpPr>
        <p:spPr bwMode="auto">
          <a:xfrm>
            <a:off x="1270000" y="1341438"/>
            <a:ext cx="7620000" cy="50149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Aft>
                <a:spcPts val="1200"/>
              </a:spcAft>
            </a:pPr>
            <a:r>
              <a:rPr lang="en-US">
                <a:latin typeface="Times New Roman" charset="0"/>
                <a:ea typeface="ＭＳ Ｐゴシック" charset="0"/>
                <a:cs typeface="ＭＳ Ｐゴシック" charset="0"/>
              </a:rPr>
              <a:t>Biglan (1973): hard/soft, pure/applied, life/non-life</a:t>
            </a:r>
          </a:p>
          <a:p>
            <a:pPr>
              <a:spcAft>
                <a:spcPts val="1200"/>
              </a:spcAft>
            </a:pPr>
            <a:r>
              <a:rPr lang="en-US">
                <a:latin typeface="Times New Roman" charset="0"/>
                <a:ea typeface="ＭＳ Ｐゴシック" charset="0"/>
                <a:cs typeface="ＭＳ Ｐゴシック" charset="0"/>
              </a:rPr>
              <a:t>Kolb (1981): abstract/concrete, active/reflective</a:t>
            </a:r>
          </a:p>
          <a:p>
            <a:pPr>
              <a:spcAft>
                <a:spcPts val="1200"/>
              </a:spcAft>
            </a:pPr>
            <a:r>
              <a:rPr lang="en-US">
                <a:latin typeface="Times New Roman" charset="0"/>
                <a:ea typeface="ＭＳ Ｐゴシック" charset="0"/>
                <a:cs typeface="ＭＳ Ｐゴシック" charset="0"/>
              </a:rPr>
              <a:t>Becher (1994) mixture of above for research </a:t>
            </a:r>
            <a:r>
              <a:rPr lang="en-AU">
                <a:latin typeface="Times New Roman" charset="0"/>
                <a:ea typeface="ＭＳ Ｐゴシック" charset="0"/>
                <a:cs typeface="ＭＳ Ｐゴシック" charset="0"/>
              </a:rPr>
              <a:t>‘</a:t>
            </a:r>
            <a:r>
              <a:rPr lang="en-US" altLang="ja-JP">
                <a:latin typeface="Times New Roman" charset="0"/>
                <a:ea typeface="ＭＳ Ｐゴシック" charset="0"/>
                <a:cs typeface="ＭＳ Ｐゴシック" charset="0"/>
              </a:rPr>
              <a:t>tribes</a:t>
            </a:r>
            <a:r>
              <a:rPr lang="en-AU">
                <a:latin typeface="Times New Roman" charset="0"/>
                <a:ea typeface="ＭＳ Ｐゴシック" charset="0"/>
                <a:cs typeface="ＭＳ Ｐゴシック" charset="0"/>
              </a:rPr>
              <a:t>’</a:t>
            </a:r>
            <a:endParaRPr lang="en-US" altLang="ja-JP">
              <a:latin typeface="Times New Roman" charset="0"/>
              <a:ea typeface="ＭＳ Ｐゴシック" charset="0"/>
              <a:cs typeface="ＭＳ Ｐゴシック" charset="0"/>
            </a:endParaRPr>
          </a:p>
          <a:p>
            <a:pPr>
              <a:spcAft>
                <a:spcPts val="1200"/>
              </a:spcAft>
            </a:pPr>
            <a:r>
              <a:rPr lang="en-US">
                <a:latin typeface="Times New Roman" charset="0"/>
                <a:ea typeface="ＭＳ Ｐゴシック" charset="0"/>
                <a:cs typeface="ＭＳ Ｐゴシック" charset="0"/>
              </a:rPr>
              <a:t>See also Bloom (1976), Shulman (1986), diSessa (1993), Bereiter (2002), etc, etc.</a:t>
            </a:r>
          </a:p>
        </p:txBody>
      </p:sp>
      <p:sp>
        <p:nvSpPr>
          <p:cNvPr id="32773" name="Footer Placeholder 4"/>
          <p:cNvSpPr>
            <a:spLocks noGrp="1"/>
          </p:cNvSpPr>
          <p:nvPr>
            <p:ph type="ftr"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32774"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5D9F9BD-C88B-4346-910E-107CFC3A324B}" type="slidenum">
              <a:rPr lang="en-US" sz="1400">
                <a:solidFill>
                  <a:srgbClr val="09213B"/>
                </a:solidFill>
                <a:latin typeface="Times New Roman" charset="0"/>
              </a:rPr>
              <a:pPr eaLnBrk="1" hangingPunct="1"/>
              <a:t>7</a:t>
            </a:fld>
            <a:endParaRPr lang="en-US" sz="1400">
              <a:solidFill>
                <a:srgbClr val="09213B"/>
              </a:solidFill>
              <a:latin typeface="Times New Roman" charset="0"/>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986779658"/>
      </p:ext>
    </p:extLst>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28"/>
                    </a:gs>
                    <a:gs pos="100000">
                      <a:srgbClr val="000028"/>
                    </a:gs>
                  </a:gsLst>
                  <a:lin ang="5400000"/>
                </a:gradFill>
              </a14:hiddenFill>
            </a:ext>
          </a:extLst>
        </p:spPr>
        <p:txBody>
          <a:bodyPr/>
          <a:lstStyle/>
          <a:p>
            <a:pPr>
              <a:defRPr/>
            </a:pPr>
            <a:r>
              <a:rPr lang="en-US">
                <a:solidFill>
                  <a:schemeClr val="tx1"/>
                </a:solidFill>
                <a:latin typeface="Times New Roman" charset="0"/>
                <a:ea typeface="ＭＳ Ｐゴシック" charset="0"/>
                <a:cs typeface="ＭＳ Ｐゴシック" charset="0"/>
              </a:rPr>
              <a:t>Missing the point</a:t>
            </a:r>
          </a:p>
        </p:txBody>
      </p:sp>
      <p:sp>
        <p:nvSpPr>
          <p:cNvPr id="33796"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lnSpc>
                <a:spcPct val="90000"/>
              </a:lnSpc>
              <a:spcAft>
                <a:spcPts val="600"/>
              </a:spcAft>
            </a:pPr>
            <a:r>
              <a:rPr lang="en-US">
                <a:latin typeface="Times New Roman" charset="0"/>
                <a:ea typeface="ＭＳ Ｐゴシック" charset="0"/>
                <a:cs typeface="ＭＳ Ｐゴシック" charset="0"/>
              </a:rPr>
              <a:t>Debate focuses on whether typologies </a:t>
            </a:r>
            <a:r>
              <a:rPr lang="en-US">
                <a:solidFill>
                  <a:schemeClr val="tx1"/>
                </a:solidFill>
                <a:latin typeface="Times New Roman" charset="0"/>
                <a:ea typeface="ＭＳ Ｐゴシック" charset="0"/>
                <a:cs typeface="ＭＳ Ｐゴシック" charset="0"/>
              </a:rPr>
              <a:t>include </a:t>
            </a:r>
            <a:r>
              <a:rPr lang="en-US">
                <a:latin typeface="Times New Roman" charset="0"/>
                <a:ea typeface="ＭＳ Ｐゴシック" charset="0"/>
                <a:cs typeface="ＭＳ Ｐゴシック" charset="0"/>
              </a:rPr>
              <a:t>all kinds of knowledge</a:t>
            </a:r>
          </a:p>
          <a:p>
            <a:pPr>
              <a:lnSpc>
                <a:spcPct val="90000"/>
              </a:lnSpc>
              <a:spcAft>
                <a:spcPts val="600"/>
              </a:spcAft>
            </a:pPr>
            <a:r>
              <a:rPr lang="en-GB">
                <a:latin typeface="Times New Roman" charset="0"/>
                <a:ea typeface="ＭＳ Ｐゴシック" charset="0"/>
                <a:cs typeface="ＭＳ Ｐゴシック" charset="0"/>
              </a:rPr>
              <a:t>Advocates admit ‘cannot do justice to the complexity and variation of … knowledge structures in various disciplines’ (Kolb 1981) </a:t>
            </a:r>
          </a:p>
          <a:p>
            <a:pPr>
              <a:lnSpc>
                <a:spcPct val="90000"/>
              </a:lnSpc>
              <a:spcAft>
                <a:spcPts val="600"/>
              </a:spcAft>
            </a:pPr>
            <a:r>
              <a:rPr lang="en-US">
                <a:latin typeface="Times New Roman" charset="0"/>
                <a:ea typeface="ＭＳ Ｐゴシック" charset="0"/>
                <a:cs typeface="ＭＳ Ｐゴシック" charset="0"/>
              </a:rPr>
              <a:t>Critics argue need for additional or different categories</a:t>
            </a:r>
          </a:p>
          <a:p>
            <a:pPr>
              <a:lnSpc>
                <a:spcPct val="90000"/>
              </a:lnSpc>
              <a:spcAft>
                <a:spcPts val="600"/>
              </a:spcAft>
            </a:pPr>
            <a:r>
              <a:rPr lang="en-US">
                <a:latin typeface="Times New Roman" charset="0"/>
                <a:ea typeface="ＭＳ Ｐゴシック" charset="0"/>
                <a:cs typeface="ＭＳ Ｐゴシック" charset="0"/>
              </a:rPr>
              <a:t>Both try to draw map as big as the country</a:t>
            </a:r>
          </a:p>
        </p:txBody>
      </p:sp>
      <p:sp>
        <p:nvSpPr>
          <p:cNvPr id="33797" name="Footer Placeholder 4"/>
          <p:cNvSpPr>
            <a:spLocks noGrp="1"/>
          </p:cNvSpPr>
          <p:nvPr>
            <p:ph type="ftr"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33798"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78E6091-C437-3C4C-9C2A-8442507E0021}" type="slidenum">
              <a:rPr lang="en-US" sz="1400">
                <a:solidFill>
                  <a:srgbClr val="09213B"/>
                </a:solidFill>
                <a:latin typeface="Times New Roman" charset="0"/>
              </a:rPr>
              <a:pPr eaLnBrk="1" hangingPunct="1"/>
              <a:t>8</a:t>
            </a:fld>
            <a:endParaRPr lang="en-US" sz="1400">
              <a:solidFill>
                <a:srgbClr val="09213B"/>
              </a:solidFill>
              <a:latin typeface="Times New Roman" charset="0"/>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853384746"/>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28"/>
                    </a:gs>
                    <a:gs pos="100000">
                      <a:srgbClr val="000028"/>
                    </a:gs>
                  </a:gsLst>
                  <a:lin ang="5400000"/>
                </a:gradFill>
              </a14:hiddenFill>
            </a:ext>
          </a:extLst>
        </p:spPr>
        <p:txBody>
          <a:bodyPr/>
          <a:lstStyle/>
          <a:p>
            <a:pPr>
              <a:defRPr/>
            </a:pPr>
            <a:r>
              <a:rPr lang="en-US" dirty="0" smtClean="0">
                <a:latin typeface="Times New Roman" charset="0"/>
                <a:ea typeface="ＭＳ Ｐゴシック" charset="0"/>
                <a:cs typeface="ＭＳ Ｐゴシック" charset="0"/>
              </a:rPr>
              <a:t>Empiricist models</a:t>
            </a:r>
            <a:endParaRPr lang="en-US" dirty="0">
              <a:latin typeface="Times New Roman" charset="0"/>
              <a:ea typeface="ＭＳ Ｐゴシック" charset="0"/>
              <a:cs typeface="ＭＳ Ｐゴシック" charset="0"/>
            </a:endParaRPr>
          </a:p>
        </p:txBody>
      </p:sp>
      <p:sp>
        <p:nvSpPr>
          <p:cNvPr id="34819" name="Content Placeholder 2"/>
          <p:cNvSpPr>
            <a:spLocks noGrp="1"/>
          </p:cNvSpPr>
          <p:nvPr>
            <p:ph idx="1"/>
          </p:nvPr>
        </p:nvSpPr>
        <p:spPr bwMode="auto">
          <a:xfrm>
            <a:off x="1270000" y="1341438"/>
            <a:ext cx="7620000" cy="47847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20000"/>
          </a:bodyPr>
          <a:lstStyle/>
          <a:p>
            <a:pPr>
              <a:spcAft>
                <a:spcPts val="1200"/>
              </a:spcAft>
              <a:defRPr/>
            </a:pPr>
            <a:r>
              <a:rPr lang="en-US" dirty="0" smtClean="0">
                <a:latin typeface="Times New Roman" charset="0"/>
                <a:ea typeface="ＭＳ Ｐゴシック" charset="0"/>
                <a:cs typeface="ＭＳ Ｐゴシック" charset="0"/>
              </a:rPr>
              <a:t>only </a:t>
            </a:r>
            <a:r>
              <a:rPr lang="en-US" dirty="0">
                <a:latin typeface="Times New Roman" charset="0"/>
                <a:ea typeface="ＭＳ Ｐゴシック" charset="0"/>
                <a:cs typeface="ＭＳ Ｐゴシック" charset="0"/>
              </a:rPr>
              <a:t>describe surface features of </a:t>
            </a:r>
            <a:r>
              <a:rPr lang="en-US" dirty="0" smtClean="0">
                <a:latin typeface="Times New Roman" charset="0"/>
                <a:ea typeface="ＭＳ Ｐゴシック" charset="0"/>
                <a:cs typeface="ＭＳ Ｐゴシック" charset="0"/>
              </a:rPr>
              <a:t>knowledge practices</a:t>
            </a:r>
            <a:endParaRPr lang="en-US" dirty="0">
              <a:latin typeface="Times New Roman" charset="0"/>
              <a:ea typeface="ＭＳ Ｐゴシック" charset="0"/>
              <a:cs typeface="ＭＳ Ｐゴシック" charset="0"/>
            </a:endParaRPr>
          </a:p>
          <a:p>
            <a:pPr>
              <a:spcAft>
                <a:spcPts val="1200"/>
              </a:spcAft>
              <a:defRPr/>
            </a:pPr>
            <a:r>
              <a:rPr lang="en-US" dirty="0">
                <a:latin typeface="Times New Roman" charset="0"/>
                <a:ea typeface="ＭＳ Ｐゴシック" charset="0"/>
                <a:cs typeface="ＭＳ Ｐゴシック" charset="0"/>
              </a:rPr>
              <a:t>lack analysis of organizing principles</a:t>
            </a:r>
          </a:p>
          <a:p>
            <a:pPr>
              <a:spcAft>
                <a:spcPts val="1200"/>
              </a:spcAft>
              <a:defRPr/>
            </a:pPr>
            <a:r>
              <a:rPr lang="en-US" dirty="0">
                <a:latin typeface="Times New Roman" charset="0"/>
                <a:ea typeface="ＭＳ Ｐゴシック" charset="0"/>
                <a:cs typeface="ＭＳ Ｐゴシック" charset="0"/>
              </a:rPr>
              <a:t>empirical practices do not fit </a:t>
            </a:r>
            <a:r>
              <a:rPr lang="en-US" dirty="0" smtClean="0">
                <a:latin typeface="Times New Roman" charset="0"/>
                <a:ea typeface="ＭＳ Ｐゴシック" charset="0"/>
                <a:cs typeface="ＭＳ Ｐゴシック" charset="0"/>
              </a:rPr>
              <a:t>models</a:t>
            </a:r>
            <a:endParaRPr lang="en-US" dirty="0">
              <a:latin typeface="Times New Roman" charset="0"/>
              <a:ea typeface="ＭＳ Ｐゴシック" charset="0"/>
              <a:cs typeface="ＭＳ Ｐゴシック" charset="0"/>
            </a:endParaRPr>
          </a:p>
          <a:p>
            <a:pPr>
              <a:spcAft>
                <a:spcPts val="1200"/>
              </a:spcAft>
              <a:defRPr/>
            </a:pPr>
            <a:r>
              <a:rPr lang="en-US" dirty="0">
                <a:latin typeface="Times New Roman" charset="0"/>
                <a:ea typeface="ＭＳ Ｐゴシック" charset="0"/>
                <a:cs typeface="ＭＳ Ｐゴシック" charset="0"/>
              </a:rPr>
              <a:t>obscure processes of change within or between </a:t>
            </a:r>
            <a:r>
              <a:rPr lang="en-US" dirty="0" smtClean="0">
                <a:latin typeface="Times New Roman" charset="0"/>
                <a:ea typeface="ＭＳ Ｐゴシック" charset="0"/>
                <a:cs typeface="ＭＳ Ｐゴシック" charset="0"/>
              </a:rPr>
              <a:t>forms</a:t>
            </a:r>
          </a:p>
          <a:p>
            <a:pPr>
              <a:spcAft>
                <a:spcPts val="1200"/>
              </a:spcAft>
              <a:defRPr/>
            </a:pPr>
            <a:r>
              <a:rPr lang="en-AU" dirty="0">
                <a:latin typeface="Times New Roman" charset="0"/>
                <a:ea typeface="ＭＳ Ｐゴシック" charset="0"/>
                <a:cs typeface="ＭＳ Ｐゴシック" charset="0"/>
              </a:rPr>
              <a:t>‘very weak’ in generative analysis of principles (Bernstein 2000) </a:t>
            </a:r>
            <a:endParaRPr lang="en-US" dirty="0">
              <a:latin typeface="Times New Roman" charset="0"/>
              <a:ea typeface="ＭＳ Ｐゴシック" charset="0"/>
              <a:cs typeface="ＭＳ Ｐゴシック" charset="0"/>
            </a:endParaRPr>
          </a:p>
          <a:p>
            <a:pPr>
              <a:spcAft>
                <a:spcPts val="1200"/>
              </a:spcAft>
              <a:defRPr/>
            </a:pPr>
            <a:r>
              <a:rPr lang="en-US" dirty="0">
                <a:latin typeface="Times New Roman" charset="0"/>
                <a:ea typeface="ＭＳ Ｐゴシック" charset="0"/>
                <a:cs typeface="ＭＳ Ｐゴシック" charset="0"/>
              </a:rPr>
              <a:t>represent a first step – need to build on</a:t>
            </a:r>
          </a:p>
        </p:txBody>
      </p:sp>
      <p:sp>
        <p:nvSpPr>
          <p:cNvPr id="34821" name="Footer Placeholder 4"/>
          <p:cNvSpPr>
            <a:spLocks noGrp="1"/>
          </p:cNvSpPr>
          <p:nvPr>
            <p:ph type="ftr"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34822"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B96D3A1-DFED-BD48-B265-EA7636884C7C}" type="slidenum">
              <a:rPr lang="en-US" sz="1400">
                <a:solidFill>
                  <a:srgbClr val="09213B"/>
                </a:solidFill>
                <a:latin typeface="Times New Roman" charset="0"/>
              </a:rPr>
              <a:pPr eaLnBrk="1" hangingPunct="1"/>
              <a:t>9</a:t>
            </a:fld>
            <a:endParaRPr lang="en-US" sz="1400">
              <a:solidFill>
                <a:srgbClr val="09213B"/>
              </a:solidFill>
              <a:latin typeface="Times New Roman" charset="0"/>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971452747"/>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2874</TotalTime>
  <Words>2186</Words>
  <Application>Microsoft Macintosh PowerPoint</Application>
  <PresentationFormat>On-screen Show (4:3)</PresentationFormat>
  <Paragraphs>484</Paragraphs>
  <Slides>53</Slides>
  <Notes>1</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53</vt:i4>
      </vt:variant>
    </vt:vector>
  </HeadingPairs>
  <TitlesOfParts>
    <vt:vector size="56" baseType="lpstr">
      <vt:lpstr>Office Theme</vt:lpstr>
      <vt:lpstr>1_Office Theme</vt:lpstr>
      <vt:lpstr>Picture</vt:lpstr>
      <vt:lpstr>THE CRAFT OF LCT Putting the framework to work  Karl Maton University of Sydney</vt:lpstr>
      <vt:lpstr>Plan of talk</vt:lpstr>
      <vt:lpstr>PowerPoint Presentation</vt:lpstr>
      <vt:lpstr>Realist and relational mode of thinking</vt:lpstr>
      <vt:lpstr>PowerPoint Presentation</vt:lpstr>
      <vt:lpstr>Typologies of knowledge</vt:lpstr>
      <vt:lpstr>Typologies of knowledge</vt:lpstr>
      <vt:lpstr>Missing the point</vt:lpstr>
      <vt:lpstr>Empiricist models</vt:lpstr>
      <vt:lpstr>Codes are the key</vt:lpstr>
      <vt:lpstr>Planes</vt:lpstr>
      <vt:lpstr>Codes are the key</vt:lpstr>
      <vt:lpstr>LCT</vt:lpstr>
      <vt:lpstr>Chen study example</vt:lpstr>
      <vt:lpstr>Languages of description</vt:lpstr>
      <vt:lpstr>Misunderstandings</vt:lpstr>
      <vt:lpstr>PowerPoint Presentation</vt:lpstr>
      <vt:lpstr>Misunderstandings</vt:lpstr>
      <vt:lpstr>Why ‘translation device’?</vt:lpstr>
      <vt:lpstr>A translation device</vt:lpstr>
      <vt:lpstr>PowerPoint Presentation</vt:lpstr>
      <vt:lpstr>PowerPoint Presentation</vt:lpstr>
      <vt:lpstr>Translation device: product</vt:lpstr>
      <vt:lpstr>PowerPoint Presentation</vt:lpstr>
      <vt:lpstr>PowerPoint Presentation</vt:lpstr>
      <vt:lpstr>PowerPoint Presentation</vt:lpstr>
      <vt:lpstr>PowerPoint Presentation</vt:lpstr>
      <vt:lpstr>External languages: process</vt:lpstr>
      <vt:lpstr>Example study</vt:lpstr>
      <vt:lpstr>Analysis</vt:lpstr>
      <vt:lpstr>Rainbow’s story</vt:lpstr>
      <vt:lpstr>PowerPoint Presentation</vt:lpstr>
      <vt:lpstr>focus / basis</vt:lpstr>
      <vt:lpstr>Soft-focused analysis</vt:lpstr>
      <vt:lpstr>Analytic coding</vt:lpstr>
      <vt:lpstr>PowerPoint Presentation</vt:lpstr>
      <vt:lpstr>The craft of analysis</vt:lpstr>
      <vt:lpstr>Enacting LCT</vt:lpstr>
      <vt:lpstr>Example - handout</vt:lpstr>
      <vt:lpstr>‘How do we know?’</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Conceptual redescription</vt:lpstr>
      <vt:lpstr>Cooking with LCT</vt:lpstr>
    </vt:vector>
  </TitlesOfParts>
  <Company>University of Sydney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Karl Maton</dc:creator>
  <cp:lastModifiedBy>Karl Maton</cp:lastModifiedBy>
  <cp:revision>158</cp:revision>
  <dcterms:created xsi:type="dcterms:W3CDTF">2013-10-29T23:25:06Z</dcterms:created>
  <dcterms:modified xsi:type="dcterms:W3CDTF">2014-12-03T23:09:34Z</dcterms:modified>
</cp:coreProperties>
</file>